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18"/>
  </p:notesMasterIdLst>
  <p:sldIdLst>
    <p:sldId id="256" r:id="rId4"/>
    <p:sldId id="258" r:id="rId5"/>
    <p:sldId id="259" r:id="rId6"/>
    <p:sldId id="277" r:id="rId7"/>
    <p:sldId id="266" r:id="rId8"/>
    <p:sldId id="274" r:id="rId9"/>
    <p:sldId id="275" r:id="rId10"/>
    <p:sldId id="261" r:id="rId11"/>
    <p:sldId id="262" r:id="rId12"/>
    <p:sldId id="260" r:id="rId13"/>
    <p:sldId id="272" r:id="rId14"/>
    <p:sldId id="263" r:id="rId15"/>
    <p:sldId id="264" r:id="rId16"/>
    <p:sldId id="265" r:id="rId1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1pPr>
    <a:lvl2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2pPr>
    <a:lvl3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3pPr>
    <a:lvl4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4pPr>
    <a:lvl5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5pPr>
    <a:lvl6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6pPr>
    <a:lvl7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7pPr>
    <a:lvl8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8pPr>
    <a:lvl9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p:txBody>
      </p:sp>
      <p:sp>
        <p:nvSpPr>
          <p:cNvPr id="116" name="Shape 116"/>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panose="020B0604020202020204"/>
      </a:defRPr>
    </a:lvl1pPr>
    <a:lvl2pPr indent="228600" latinLnBrk="0">
      <a:defRPr sz="1400">
        <a:latin typeface="+mn-lt"/>
        <a:ea typeface="+mn-ea"/>
        <a:cs typeface="+mn-cs"/>
        <a:sym typeface="Arial" panose="020B0604020202020204"/>
      </a:defRPr>
    </a:lvl2pPr>
    <a:lvl3pPr indent="457200" latinLnBrk="0">
      <a:defRPr sz="1400">
        <a:latin typeface="+mn-lt"/>
        <a:ea typeface="+mn-ea"/>
        <a:cs typeface="+mn-cs"/>
        <a:sym typeface="Arial" panose="020B0604020202020204"/>
      </a:defRPr>
    </a:lvl3pPr>
    <a:lvl4pPr indent="685800" latinLnBrk="0">
      <a:defRPr sz="1400">
        <a:latin typeface="+mn-lt"/>
        <a:ea typeface="+mn-ea"/>
        <a:cs typeface="+mn-cs"/>
        <a:sym typeface="Arial" panose="020B0604020202020204"/>
      </a:defRPr>
    </a:lvl4pPr>
    <a:lvl5pPr indent="914400" latinLnBrk="0">
      <a:defRPr sz="1400">
        <a:latin typeface="+mn-lt"/>
        <a:ea typeface="+mn-ea"/>
        <a:cs typeface="+mn-cs"/>
        <a:sym typeface="Arial" panose="020B0604020202020204"/>
      </a:defRPr>
    </a:lvl5pPr>
    <a:lvl6pPr indent="1143000" latinLnBrk="0">
      <a:defRPr sz="1400">
        <a:latin typeface="+mn-lt"/>
        <a:ea typeface="+mn-ea"/>
        <a:cs typeface="+mn-cs"/>
        <a:sym typeface="Arial" panose="020B0604020202020204"/>
      </a:defRPr>
    </a:lvl6pPr>
    <a:lvl7pPr indent="1371600" latinLnBrk="0">
      <a:defRPr sz="1400">
        <a:latin typeface="+mn-lt"/>
        <a:ea typeface="+mn-ea"/>
        <a:cs typeface="+mn-cs"/>
        <a:sym typeface="Arial" panose="020B0604020202020204"/>
      </a:defRPr>
    </a:lvl7pPr>
    <a:lvl8pPr indent="1600200" latinLnBrk="0">
      <a:defRPr sz="1400">
        <a:latin typeface="+mn-lt"/>
        <a:ea typeface="+mn-ea"/>
        <a:cs typeface="+mn-cs"/>
        <a:sym typeface="Arial" panose="020B0604020202020204"/>
      </a:defRPr>
    </a:lvl8pPr>
    <a:lvl9pPr indent="1828800" latinLnBrk="0">
      <a:defRPr sz="1400">
        <a:latin typeface="+mn-lt"/>
        <a:ea typeface="+mn-ea"/>
        <a:cs typeface="+mn-cs"/>
        <a:sym typeface="Arial" panose="020B060402020202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1692275" y="3308747"/>
            <a:ext cx="1866900" cy="1747838"/>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sz="105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sz="105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sz="105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sz="105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sz="105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sz="105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sz="105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sz="105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sz="1050"/>
            </a:p>
          </p:txBody>
        </p:sp>
      </p:grpSp>
      <p:sp>
        <p:nvSpPr>
          <p:cNvPr id="2051" name="未知"/>
          <p:cNvSpPr>
            <a:spLocks noChangeAspect="1"/>
          </p:cNvSpPr>
          <p:nvPr/>
        </p:nvSpPr>
        <p:spPr>
          <a:xfrm>
            <a:off x="2282825" y="1720454"/>
            <a:ext cx="6897688" cy="3443288"/>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sz="1050"/>
          </a:p>
        </p:txBody>
      </p:sp>
      <p:sp>
        <p:nvSpPr>
          <p:cNvPr id="2061" name="Rectangle 13"/>
          <p:cNvSpPr>
            <a:spLocks noGrp="1" noChangeArrowheads="1"/>
          </p:cNvSpPr>
          <p:nvPr>
            <p:ph type="ctrTitle" sz="quarter"/>
          </p:nvPr>
        </p:nvSpPr>
        <p:spPr>
          <a:xfrm>
            <a:off x="396875" y="1600200"/>
            <a:ext cx="8423275" cy="1102519"/>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371600" y="2914650"/>
            <a:ext cx="6400800" cy="898922"/>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0" name="Rectangle 1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a:endParaRPr lang="en-US"/>
          </a:p>
        </p:txBody>
      </p:sp>
      <p:sp>
        <p:nvSpPr>
          <p:cNvPr id="31" name="Rectangle 1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86CB4B4D-7CA3-9044-876B-883B54F8677D}" type="slidenum">
              <a:rPr/>
            </a:fld>
            <a:endParaRPr/>
          </a:p>
        </p:txBody>
      </p:sp>
    </p:spTree>
  </p:cSld>
  <p:clrMapOvr>
    <a:masterClrMapping/>
  </p:clrMapOvr>
  <p:transition spd="med"/>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9"/>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CC079CE-B960-4B6E-B48B-EE86DB2CF4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CC079CE-B960-4B6E-B48B-EE86DB2CF4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7"/>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CC079CE-B960-4B6E-B48B-EE86DB2CF4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6CC079CE-B960-4B6E-B48B-EE86DB2CF4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1"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6CC079CE-B960-4B6E-B48B-EE86DB2CF4DC}"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CC079CE-B960-4B6E-B48B-EE86DB2CF4DC}"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C079CE-B960-4B6E-B48B-EE86DB2CF4DC}"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CC079CE-B960-4B6E-B48B-EE86DB2CF4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CC079CE-B960-4B6E-B48B-EE86DB2CF4DC}"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CC079CE-B960-4B6E-B48B-EE86DB2CF4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6CC079CE-B960-4B6E-B48B-EE86DB2CF4DC}"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A2AF7C-4F27-4721-9676-65BDC618FFED}"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lvl="0"/>
            <a:endParaRPr lang="en-US"/>
          </a:p>
        </p:txBody>
      </p:sp>
      <p:sp>
        <p:nvSpPr>
          <p:cNvPr id="5" name="Footer Placeholder 4"/>
          <p:cNvSpPr>
            <a:spLocks noGrp="1"/>
          </p:cNvSpPr>
          <p:nvPr>
            <p:ph type="ftr" sz="quarter" idx="11"/>
          </p:nvPr>
        </p:nvSpPr>
        <p:spPr/>
        <p:txBody>
          <a:bodyPr/>
          <a:p>
            <a:pPr lvl="0"/>
            <a:endParaRPr lang="en-US"/>
          </a:p>
        </p:txBody>
      </p:sp>
      <p:sp>
        <p:nvSpPr>
          <p:cNvPr id="6" name="Slide Number Placeholder 5"/>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200150"/>
            <a:ext cx="4038600"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lvl="0"/>
            <a:endParaRPr lang="en-US"/>
          </a:p>
        </p:txBody>
      </p:sp>
      <p:sp>
        <p:nvSpPr>
          <p:cNvPr id="8" name="Footer Placeholder 7"/>
          <p:cNvSpPr>
            <a:spLocks noGrp="1"/>
          </p:cNvSpPr>
          <p:nvPr>
            <p:ph type="ftr" sz="quarter" idx="11"/>
          </p:nvPr>
        </p:nvSpPr>
        <p:spPr/>
        <p:txBody>
          <a:bodyPr/>
          <a:p>
            <a:pPr lvl="0"/>
            <a:endParaRPr lang="en-US"/>
          </a:p>
        </p:txBody>
      </p:sp>
      <p:sp>
        <p:nvSpPr>
          <p:cNvPr id="9" name="Slide Number Placeholder 8"/>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lvl="0"/>
            <a:endParaRPr lang="en-US"/>
          </a:p>
        </p:txBody>
      </p:sp>
      <p:sp>
        <p:nvSpPr>
          <p:cNvPr id="4" name="Footer Placeholder 3"/>
          <p:cNvSpPr>
            <a:spLocks noGrp="1"/>
          </p:cNvSpPr>
          <p:nvPr>
            <p:ph type="ftr" sz="quarter" idx="11"/>
          </p:nvPr>
        </p:nvSpPr>
        <p:spPr/>
        <p:txBody>
          <a:bodyPr/>
          <a:p>
            <a:pPr lvl="0"/>
            <a:endParaRPr lang="en-US"/>
          </a:p>
        </p:txBody>
      </p:sp>
      <p:sp>
        <p:nvSpPr>
          <p:cNvPr id="5" name="Slide Number Placeholder 4"/>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lvl="0"/>
            <a:endParaRPr lang="en-US"/>
          </a:p>
        </p:txBody>
      </p:sp>
      <p:sp>
        <p:nvSpPr>
          <p:cNvPr id="3" name="Footer Placeholder 2"/>
          <p:cNvSpPr>
            <a:spLocks noGrp="1"/>
          </p:cNvSpPr>
          <p:nvPr>
            <p:ph type="ftr" sz="quarter" idx="11"/>
          </p:nvPr>
        </p:nvSpPr>
        <p:spPr/>
        <p:txBody>
          <a:bodyPr/>
          <a:p>
            <a:pPr lvl="0"/>
            <a:endParaRPr lang="en-US"/>
          </a:p>
        </p:txBody>
      </p:sp>
      <p:sp>
        <p:nvSpPr>
          <p:cNvPr id="4" name="Slide Number Placeholder 3"/>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lvl="0"/>
            <a:endParaRPr lang="en-US"/>
          </a:p>
        </p:txBody>
      </p:sp>
      <p:sp>
        <p:nvSpPr>
          <p:cNvPr id="6" name="Footer Placeholder 5"/>
          <p:cNvSpPr>
            <a:spLocks noGrp="1"/>
          </p:cNvSpPr>
          <p:nvPr>
            <p:ph type="ftr" sz="quarter" idx="11"/>
          </p:nvPr>
        </p:nvSpPr>
        <p:spPr/>
        <p:txBody>
          <a:bodyPr/>
          <a:p>
            <a:pPr lvl="0"/>
            <a:endParaRPr lang="en-US"/>
          </a:p>
        </p:txBody>
      </p:sp>
      <p:sp>
        <p:nvSpPr>
          <p:cNvPr id="7" name="Slide Number Placeholder 6"/>
          <p:cNvSpPr>
            <a:spLocks noGrp="1"/>
          </p:cNvSpPr>
          <p:nvPr>
            <p:ph type="sldNum" sz="quarter" idx="12"/>
          </p:nvPr>
        </p:nvSpPr>
        <p:spPr/>
        <p:txBody>
          <a:bodyPr/>
          <a:p>
            <a:pPr lvl="0"/>
            <a:fld id="{9A0DB2DC-4C9A-4742-B13C-FB6460FD3503}" type="slidenum">
              <a:rPr lang="en-US"/>
            </a:fld>
            <a:endParaRPr lang="en-US"/>
          </a:p>
        </p:txBody>
      </p:sp>
    </p:spTree>
  </p:cSld>
  <p:clrMapOvr>
    <a:masterClrMapping/>
  </p:clrMapOvr>
  <p:transition spd="med"/>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5262563" y="3057525"/>
            <a:ext cx="1397000" cy="1312069"/>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sz="105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sz="105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sz="105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sz="105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sz="105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sz="105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sz="105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sz="105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sz="1050"/>
            </a:p>
          </p:txBody>
        </p:sp>
      </p:grpSp>
      <p:sp>
        <p:nvSpPr>
          <p:cNvPr id="1027" name="未知"/>
          <p:cNvSpPr>
            <a:spLocks noChangeAspect="1"/>
          </p:cNvSpPr>
          <p:nvPr/>
        </p:nvSpPr>
        <p:spPr>
          <a:xfrm>
            <a:off x="2130425" y="3562350"/>
            <a:ext cx="7013575" cy="1601391"/>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sz="1050"/>
          </a:p>
        </p:txBody>
      </p:sp>
      <p:sp>
        <p:nvSpPr>
          <p:cNvPr id="1028" name="Rectangle 13"/>
          <p:cNvSpPr>
            <a:spLocks noGrp="1"/>
          </p:cNvSpPr>
          <p:nvPr>
            <p:ph type="title"/>
          </p:nvPr>
        </p:nvSpPr>
        <p:spPr>
          <a:xfrm>
            <a:off x="457200" y="205979"/>
            <a:ext cx="8229600" cy="85725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14"/>
          <p:cNvSpPr>
            <a:spLocks noGrp="1"/>
          </p:cNvSpPr>
          <p:nvPr>
            <p:ph type="body" idx="1"/>
          </p:nvPr>
        </p:nvSpPr>
        <p:spPr>
          <a:xfrm>
            <a:off x="457200" y="1200150"/>
            <a:ext cx="8229600" cy="3394472"/>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lvl="0"/>
            <a:endParaRPr lang="en-US"/>
          </a:p>
        </p:txBody>
      </p:sp>
      <p:sp>
        <p:nvSpPr>
          <p:cNvPr id="3" name="Rectangle 1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lvl="0"/>
            <a:endParaRPr lang="en-US"/>
          </a:p>
        </p:txBody>
      </p:sp>
      <p:sp>
        <p:nvSpPr>
          <p:cNvPr id="4" name="Rectangle 1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fld id="{86CB4B4D-7CA3-9044-876B-883B54F8677D}" type="slidenum">
              <a:rPr/>
            </a:fld>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CC079CE-B960-4B6E-B48B-EE86DB2CF4DC}" type="datetimeFigureOut">
              <a:rPr lang="en-IN" smtClean="0"/>
            </a:fld>
            <a:endParaRPr lang="en-IN"/>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DA2AF7C-4F27-4721-9676-65BDC618FFED}"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www.youtube.com/watch?v=XheRfFbHLRU&amp;feature=youtu.be" TargetMode="External"/><Relationship Id="rId2" Type="http://schemas.openxmlformats.org/officeDocument/2006/relationships/image" Target="../media/image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hyperlink" Target="https://www.youtube.com/watch?v=Jqe3XK9oU3c&amp;feature=youtu.be" TargetMode="External"/><Relationship Id="rId2" Type="http://schemas.openxmlformats.org/officeDocument/2006/relationships/hyperlink" Target="https://youtu.be/XheRfFbHLRU"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hyperlink" Target="https://github.com/rithik-jain/Crowd-Detection-through-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18" name="Google Shape;63;p1"/>
          <p:cNvSpPr txBox="1">
            <a:spLocks noGrp="1"/>
          </p:cNvSpPr>
          <p:nvPr>
            <p:ph type="ctrTitle" sz="quarter"/>
          </p:nvPr>
        </p:nvSpPr>
        <p:spPr>
          <a:xfrm>
            <a:off x="360680" y="97790"/>
            <a:ext cx="8423275" cy="1102519"/>
          </a:xfrm>
          <a:prstGeom prst="rect">
            <a:avLst/>
          </a:prstGeom>
        </p:spPr>
        <p:txBody>
          <a:bodyPr/>
          <a:lstStyle/>
          <a:p>
            <a:pPr algn="ctr" defTabSz="814070">
              <a:defRPr sz="5340" b="1">
                <a:latin typeface="Roboto" panose="02000000000000000000"/>
                <a:ea typeface="Roboto" panose="02000000000000000000"/>
                <a:cs typeface="Roboto" panose="02000000000000000000"/>
                <a:sym typeface="Roboto" panose="02000000000000000000"/>
              </a:defRPr>
            </a:pPr>
            <a:r>
              <a:rPr lang="en-US" sz="3200">
                <a:latin typeface="Times New Roman" panose="02020603050405020304" pitchFamily="18" charset="0"/>
                <a:cs typeface="Times New Roman" panose="02020603050405020304" pitchFamily="18" charset="0"/>
              </a:rPr>
              <a:t>Data Visualization and Crowd Analysis using ML Techniques</a:t>
            </a:r>
            <a:endParaRPr lang="en-US" sz="3200">
              <a:latin typeface="Times New Roman" panose="02020603050405020304" pitchFamily="18" charset="0"/>
              <a:cs typeface="Times New Roman" panose="02020603050405020304" pitchFamily="18" charset="0"/>
            </a:endParaRPr>
          </a:p>
        </p:txBody>
      </p:sp>
      <p:sp>
        <p:nvSpPr>
          <p:cNvPr id="119" name="Google Shape;64;p1"/>
          <p:cNvSpPr txBox="1">
            <a:spLocks noGrp="1"/>
          </p:cNvSpPr>
          <p:nvPr>
            <p:ph type="subTitle" sz="quarter" idx="1"/>
          </p:nvPr>
        </p:nvSpPr>
        <p:spPr>
          <a:xfrm>
            <a:off x="1208405" y="952500"/>
            <a:ext cx="6400800" cy="898922"/>
          </a:xfrm>
          <a:prstGeom prst="rect">
            <a:avLst/>
          </a:prstGeom>
        </p:spPr>
        <p:txBody>
          <a:bodyPr>
            <a:normAutofit fontScale="50000"/>
          </a:bodyPr>
          <a:lstStyle>
            <a:lvl1pPr marL="0" indent="0" algn="ctr" defTabSz="850265">
              <a:lnSpc>
                <a:spcPct val="100000"/>
              </a:lnSpc>
              <a:buSzTx/>
              <a:buNone/>
              <a:defRPr sz="2790"/>
            </a:lvl1pPr>
          </a:lstStyle>
          <a:p>
            <a:r>
              <a:t>Ensuring social distance in crowded places by using AI in CCTV footages</a:t>
            </a:r>
          </a:p>
        </p:txBody>
      </p:sp>
      <p:pic>
        <p:nvPicPr>
          <p:cNvPr id="2" name="Picture 1" descr="gods eye"/>
          <p:cNvPicPr>
            <a:picLocks noChangeAspect="1"/>
          </p:cNvPicPr>
          <p:nvPr/>
        </p:nvPicPr>
        <p:blipFill>
          <a:blip r:embed="rId2"/>
          <a:stretch>
            <a:fillRect/>
          </a:stretch>
        </p:blipFill>
        <p:spPr>
          <a:xfrm>
            <a:off x="6738620" y="2605405"/>
            <a:ext cx="2214880" cy="221488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36" name="Google Shape;93;p5"/>
          <p:cNvSpPr txBox="1">
            <a:spLocks noGrp="1"/>
          </p:cNvSpPr>
          <p:nvPr>
            <p:ph type="title" idx="4294967295"/>
          </p:nvPr>
        </p:nvSpPr>
        <p:spPr>
          <a:xfrm>
            <a:off x="636023" y="178943"/>
            <a:ext cx="4306500" cy="701309"/>
          </a:xfrm>
          <a:prstGeom prst="rect">
            <a:avLst/>
          </a:prstGeom>
        </p:spPr>
        <p:txBody>
          <a:bodyPr>
            <a:normAutofit/>
          </a:bodyPr>
          <a:lstStyle>
            <a:lvl1pPr>
              <a:defRPr sz="2800" b="1">
                <a:solidFill>
                  <a:srgbClr val="FF9900"/>
                </a:solidFill>
                <a:latin typeface="Roboto" panose="02000000000000000000"/>
                <a:ea typeface="Roboto" panose="02000000000000000000"/>
                <a:cs typeface="Roboto" panose="02000000000000000000"/>
                <a:sym typeface="Roboto" panose="02000000000000000000"/>
              </a:defRPr>
            </a:lvl1pPr>
          </a:lstStyle>
          <a:p>
            <a:r>
              <a:rPr lang="en-IN" sz="3000" dirty="0">
                <a:sym typeface="+mn-ea"/>
              </a:rPr>
              <a:t>Wireframe for web</a:t>
            </a:r>
            <a:endParaRPr sz="3000" dirty="0">
              <a:latin typeface="+mn-lt"/>
            </a:endParaRPr>
          </a:p>
        </p:txBody>
      </p:sp>
      <p:sp>
        <p:nvSpPr>
          <p:cNvPr id="137" name="Google Shape;94;p5"/>
          <p:cNvSpPr txBox="1">
            <a:spLocks noGrp="1"/>
          </p:cNvSpPr>
          <p:nvPr>
            <p:ph type="body" sz="quarter" idx="4294967295"/>
          </p:nvPr>
        </p:nvSpPr>
        <p:spPr>
          <a:xfrm flipH="1">
            <a:off x="9143999" y="1017140"/>
            <a:ext cx="45719" cy="45719"/>
          </a:xfrm>
          <a:prstGeom prst="rect">
            <a:avLst/>
          </a:prstGeom>
        </p:spPr>
        <p:txBody>
          <a:bodyPr anchor="ctr">
            <a:normAutofit fontScale="25000" lnSpcReduction="20000"/>
          </a:bodyPr>
          <a:lstStyle/>
          <a:p>
            <a:pPr marL="0" indent="0" defTabSz="511810">
              <a:buSzTx/>
              <a:buNone/>
              <a:defRPr sz="1120">
                <a:solidFill>
                  <a:srgbClr val="03306C"/>
                </a:solidFill>
                <a:latin typeface="Calibri" panose="020F0502020204030204"/>
                <a:ea typeface="Calibri" panose="020F0502020204030204"/>
                <a:cs typeface="Calibri" panose="020F0502020204030204"/>
                <a:sym typeface="Calibri" panose="020F0502020204030204"/>
              </a:defRPr>
            </a:pPr>
            <a:endParaRPr dirty="0"/>
          </a:p>
        </p:txBody>
      </p:sp>
      <p:sp>
        <p:nvSpPr>
          <p:cNvPr id="138" name="Google Shape;95;p5"/>
          <p:cNvSpPr txBox="1"/>
          <p:nvPr/>
        </p:nvSpPr>
        <p:spPr>
          <a:xfrm>
            <a:off x="351049" y="1475074"/>
            <a:ext cx="3348901" cy="1225201"/>
          </a:xfrm>
          <a:prstGeom prst="rect">
            <a:avLst/>
          </a:prstGeom>
          <a:ln w="12700">
            <a:miter lim="400000"/>
          </a:ln>
        </p:spPr>
        <p:txBody>
          <a:bodyPr lIns="91424" tIns="91424" rIns="91424" bIns="91424">
            <a:normAutofit/>
          </a:bodyPr>
          <a:lstStyle/>
          <a:p>
            <a:pPr>
              <a:defRPr sz="1800" i="1">
                <a:solidFill>
                  <a:schemeClr val="accent5"/>
                </a:solidFill>
                <a:latin typeface="Roboto" panose="02000000000000000000"/>
                <a:ea typeface="Roboto" panose="02000000000000000000"/>
                <a:cs typeface="Roboto" panose="02000000000000000000"/>
                <a:sym typeface="Roboto" panose="02000000000000000000"/>
              </a:defRPr>
            </a:pPr>
            <a:endParaRPr sz="2000" dirty="0"/>
          </a:p>
        </p:txBody>
      </p:sp>
      <p:sp>
        <p:nvSpPr>
          <p:cNvPr id="139" name="Google Shape;96;p5"/>
          <p:cNvSpPr txBox="1"/>
          <p:nvPr/>
        </p:nvSpPr>
        <p:spPr>
          <a:xfrm>
            <a:off x="265500" y="3026199"/>
            <a:ext cx="4097400" cy="476124"/>
          </a:xfrm>
          <a:prstGeom prst="rect">
            <a:avLst/>
          </a:prstGeom>
          <a:ln w="12700">
            <a:miter lim="400000"/>
          </a:ln>
        </p:spPr>
        <p:txBody>
          <a:bodyPr lIns="91424" tIns="91424" rIns="91424" bIns="91424">
            <a:spAutoFit/>
          </a:bodyPr>
          <a:lstStyle>
            <a:lvl1pPr>
              <a:lnSpc>
                <a:spcPct val="115000"/>
              </a:lnSpc>
              <a:defRPr sz="1800">
                <a:latin typeface="Roboto" panose="02000000000000000000"/>
                <a:ea typeface="Roboto" panose="02000000000000000000"/>
                <a:cs typeface="Roboto" panose="02000000000000000000"/>
                <a:sym typeface="Roboto" panose="02000000000000000000"/>
              </a:defRPr>
            </a:lvl1pPr>
          </a:lstStyle>
          <a:p>
            <a:endParaRPr dirty="0"/>
          </a:p>
        </p:txBody>
      </p:sp>
      <p:pic>
        <p:nvPicPr>
          <p:cNvPr id="140" name="Google Shape;97;p5" descr="Google Shape;97;p5"/>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359" y="956916"/>
            <a:ext cx="3720785" cy="340712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500" y="956916"/>
            <a:ext cx="3927301" cy="3407126"/>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noChangeArrowheads="1"/>
          </p:cNvSpPr>
          <p:nvPr>
            <p:ph type="ctrTitle" sz="quarter"/>
          </p:nvPr>
        </p:nvSpPr>
        <p:spPr/>
        <p:txBody>
          <a:bodyPr/>
          <a:p>
            <a:endParaRPr lang="en-US"/>
          </a:p>
        </p:txBody>
      </p:sp>
      <p:sp>
        <p:nvSpPr>
          <p:cNvPr id="8" name="Subtitle 7"/>
          <p:cNvSpPr>
            <a:spLocks noGrp="1" noChangeArrowheads="1"/>
          </p:cNvSpPr>
          <p:nvPr>
            <p:ph type="subTitle" sz="quarter" idx="1"/>
          </p:nvPr>
        </p:nvSpPr>
        <p:spPr/>
        <p:txBody>
          <a:bodyPr/>
          <a:p>
            <a:endParaRPr lang="en-US"/>
          </a:p>
        </p:txBody>
      </p:sp>
      <p:pic>
        <p:nvPicPr>
          <p:cNvPr id="9" name="Picture 8" descr="person3(web image)"/>
          <p:cNvPicPr>
            <a:picLocks noChangeAspect="1"/>
          </p:cNvPicPr>
          <p:nvPr/>
        </p:nvPicPr>
        <p:blipFill>
          <a:blip r:embed="rId1"/>
          <a:stretch>
            <a:fillRect/>
          </a:stretch>
        </p:blipFill>
        <p:spPr>
          <a:xfrm>
            <a:off x="560705" y="540385"/>
            <a:ext cx="8428355" cy="406273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50" name="Google Shape;116;g7339ef4720_6_0"/>
          <p:cNvSpPr txBox="1">
            <a:spLocks noGrp="1"/>
          </p:cNvSpPr>
          <p:nvPr>
            <p:ph type="body" sz="quarter" idx="4294967295"/>
          </p:nvPr>
        </p:nvSpPr>
        <p:spPr>
          <a:xfrm>
            <a:off x="376541" y="414737"/>
            <a:ext cx="6690565" cy="471676"/>
          </a:xfrm>
          <a:prstGeom prst="rect">
            <a:avLst/>
          </a:prstGeom>
        </p:spPr>
        <p:txBody>
          <a:bodyPr>
            <a:noAutofit/>
          </a:bodyPr>
          <a:lstStyle>
            <a:lvl1pPr marL="0" indent="0" defTabSz="539750">
              <a:lnSpc>
                <a:spcPct val="100000"/>
              </a:lnSpc>
              <a:buSzTx/>
              <a:buNone/>
              <a:defRPr sz="1770" b="1">
                <a:solidFill>
                  <a:srgbClr val="FF9900"/>
                </a:solidFill>
              </a:defRPr>
            </a:lvl1pPr>
          </a:lstStyle>
          <a:p>
            <a:r>
              <a:rPr sz="3000" dirty="0">
                <a:latin typeface="+mn-lt"/>
              </a:rPr>
              <a:t>SOCIETAL IMPACT/ NOVELTY</a:t>
            </a:r>
            <a:endParaRPr sz="3000" dirty="0">
              <a:latin typeface="+mn-lt"/>
            </a:endParaRPr>
          </a:p>
        </p:txBody>
      </p:sp>
      <p:pic>
        <p:nvPicPr>
          <p:cNvPr id="152" name="031120_tsjl_coronavirus-containment_inline1_680_mobile.png" descr="031120_tsjl_coronavirus-containment_inline1_680_mobile.png"/>
          <p:cNvPicPr>
            <a:picLocks noChangeAspect="1"/>
          </p:cNvPicPr>
          <p:nvPr/>
        </p:nvPicPr>
        <p:blipFill>
          <a:blip r:embed="rId1"/>
          <a:stretch>
            <a:fillRect/>
          </a:stretch>
        </p:blipFill>
        <p:spPr>
          <a:xfrm>
            <a:off x="5739796" y="1197427"/>
            <a:ext cx="3200497" cy="2175876"/>
          </a:xfrm>
          <a:prstGeom prst="rect">
            <a:avLst/>
          </a:prstGeom>
          <a:ln w="12700">
            <a:miter lim="400000"/>
            <a:headEnd/>
            <a:tailEnd/>
          </a:ln>
        </p:spPr>
      </p:pic>
      <p:sp>
        <p:nvSpPr>
          <p:cNvPr id="153" name="As discussed earlier our project aims in flattening the curve of the virus outbreak.…"/>
          <p:cNvSpPr txBox="1"/>
          <p:nvPr/>
        </p:nvSpPr>
        <p:spPr>
          <a:xfrm>
            <a:off x="507570" y="1491921"/>
            <a:ext cx="4479995" cy="3108543"/>
          </a:xfrm>
          <a:prstGeom prst="rect">
            <a:avLst/>
          </a:prstGeom>
          <a:ln w="12700">
            <a:miter lim="400000"/>
          </a:ln>
        </p:spPr>
        <p:txBody>
          <a:bodyPr wrap="square" lIns="45719" rIns="45719">
            <a:spAutoFit/>
          </a:bodyPr>
          <a:lstStyle/>
          <a:p>
            <a:pPr marL="140335" indent="-140335">
              <a:buSzPct val="100000"/>
              <a:buChar char="•"/>
            </a:pPr>
            <a:r>
              <a:rPr dirty="0"/>
              <a:t>As discussed earlier our project aims in flattening the curve of the virus outbreak.</a:t>
            </a:r>
            <a:endParaRPr dirty="0"/>
          </a:p>
          <a:p>
            <a:pPr marL="140335" indent="-140335">
              <a:buSzPct val="100000"/>
              <a:buChar char="•"/>
            </a:pPr>
            <a:endParaRPr dirty="0"/>
          </a:p>
          <a:p>
            <a:pPr marL="140335" indent="-140335">
              <a:buSzPct val="100000"/>
              <a:buChar char="•"/>
            </a:pPr>
            <a:r>
              <a:rPr dirty="0"/>
              <a:t>Even without total isolation, studies of disease dynamics suggest that shrinking social circles can make a huge difference.</a:t>
            </a:r>
            <a:endParaRPr lang="en-IN" dirty="0"/>
          </a:p>
          <a:p>
            <a:pPr marL="140335" indent="-140335">
              <a:buSzPct val="100000"/>
              <a:buChar char="•"/>
            </a:pPr>
            <a:endParaRPr lang="en-IN" dirty="0"/>
          </a:p>
          <a:p>
            <a:pPr marL="140335" indent="-140335">
              <a:buSzPct val="100000"/>
              <a:buFontTx/>
              <a:buChar char="•"/>
            </a:pPr>
            <a:r>
              <a:rPr lang="en-US" dirty="0"/>
              <a:t>It helps the police officers to identify the crowed place and they can avoid the crowd and prevent the virus from spreading.</a:t>
            </a:r>
            <a:endParaRPr dirty="0"/>
          </a:p>
          <a:p>
            <a:pPr marL="140335" indent="-140335">
              <a:buSzPct val="100000"/>
              <a:buChar char="•"/>
            </a:pPr>
            <a:endParaRPr dirty="0"/>
          </a:p>
          <a:p>
            <a:pPr marL="140335" indent="-140335">
              <a:buSzPct val="100000"/>
              <a:buChar char="•"/>
            </a:pPr>
            <a:r>
              <a:rPr dirty="0"/>
              <a:t>So this project would definitely contribute to the control if this global pandemic.</a:t>
            </a:r>
            <a:endParaRPr lang="en-IN" dirty="0"/>
          </a:p>
          <a:p>
            <a:pPr marL="140335" indent="-140335">
              <a:buSzPct val="100000"/>
              <a:buChar char="•"/>
            </a:pPr>
            <a:endParaRPr lang="en-IN" dirty="0"/>
          </a:p>
        </p:txBody>
      </p:sp>
      <p:sp>
        <p:nvSpPr>
          <p:cNvPr id="154" name="Google Shape;121;g7339ef4720_6_0"/>
          <p:cNvSpPr txBox="1"/>
          <p:nvPr/>
        </p:nvSpPr>
        <p:spPr>
          <a:xfrm>
            <a:off x="-146475" y="3200982"/>
            <a:ext cx="3094817" cy="471676"/>
          </a:xfrm>
          <a:prstGeom prst="rect">
            <a:avLst/>
          </a:prstGeom>
          <a:ln w="12700">
            <a:miter lim="400000"/>
          </a:ln>
        </p:spPr>
        <p:txBody>
          <a:bodyPr lIns="91424" tIns="91424" rIns="91424" bIns="91424">
            <a:normAutofit fontScale="92500" lnSpcReduction="10000"/>
          </a:bodyPr>
          <a:lstStyle>
            <a:lvl1pPr algn="ctr" defTabSz="621665">
              <a:lnSpc>
                <a:spcPct val="115000"/>
              </a:lnSpc>
              <a:spcBef>
                <a:spcPts val="1000"/>
              </a:spcBef>
              <a:defRPr sz="2040" b="1">
                <a:solidFill>
                  <a:srgbClr val="FF9900"/>
                </a:solidFill>
              </a:defRPr>
            </a:lvl1pPr>
          </a:lstStyle>
          <a:p>
            <a:endParaRPr dirty="0"/>
          </a:p>
        </p:txBody>
      </p:sp>
      <p:sp>
        <p:nvSpPr>
          <p:cNvPr id="155" name="Google Shape;119;g7339ef4720_6_0"/>
          <p:cNvSpPr txBox="1"/>
          <p:nvPr/>
        </p:nvSpPr>
        <p:spPr>
          <a:xfrm>
            <a:off x="111996" y="3455836"/>
            <a:ext cx="8076066" cy="411299"/>
          </a:xfrm>
          <a:prstGeom prst="rect">
            <a:avLst/>
          </a:prstGeom>
          <a:ln w="12700">
            <a:miter lim="400000"/>
          </a:ln>
        </p:spPr>
        <p:txBody>
          <a:bodyPr lIns="91424" tIns="91424" rIns="91424" bIns="91424">
            <a:spAutoFit/>
          </a:bodyPr>
          <a:lstStyle/>
          <a:p>
            <a:pPr marL="457200" indent="-342900">
              <a:lnSpc>
                <a:spcPct val="115000"/>
              </a:lnSpc>
              <a:buClr>
                <a:srgbClr val="FFFFFF"/>
              </a:buClr>
              <a:buSzPts val="1400"/>
              <a:buFont typeface="Helvetica"/>
              <a:buChar char="●"/>
              <a:defRPr i="1">
                <a:latin typeface="Roboto" panose="02000000000000000000"/>
                <a:ea typeface="Roboto" panose="02000000000000000000"/>
                <a:cs typeface="Roboto" panose="02000000000000000000"/>
                <a:sym typeface="Roboto" panose="02000000000000000000"/>
              </a:defRPr>
            </a:pP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58" name="Google Shape;121;g7339ef4720_6_0"/>
          <p:cNvSpPr txBox="1"/>
          <p:nvPr/>
        </p:nvSpPr>
        <p:spPr>
          <a:xfrm>
            <a:off x="318977" y="483275"/>
            <a:ext cx="3926958" cy="605362"/>
          </a:xfrm>
          <a:prstGeom prst="rect">
            <a:avLst/>
          </a:prstGeom>
          <a:ln w="12700">
            <a:miter lim="400000"/>
          </a:ln>
        </p:spPr>
        <p:txBody>
          <a:bodyPr lIns="91424" tIns="91424" rIns="91424" bIns="91424">
            <a:noAutofit/>
          </a:bodyPr>
          <a:lstStyle>
            <a:lvl1pPr algn="ctr" defTabSz="887095">
              <a:lnSpc>
                <a:spcPct val="115000"/>
              </a:lnSpc>
              <a:spcBef>
                <a:spcPts val="1500"/>
              </a:spcBef>
              <a:defRPr sz="2910" b="1">
                <a:solidFill>
                  <a:srgbClr val="FF9900"/>
                </a:solidFill>
              </a:defRPr>
            </a:lvl1pPr>
          </a:lstStyle>
          <a:p>
            <a:pPr algn="l"/>
            <a:r>
              <a:rPr sz="3000" dirty="0"/>
              <a:t>FUTURE SCOPE</a:t>
            </a:r>
            <a:endParaRPr sz="3000" dirty="0"/>
          </a:p>
        </p:txBody>
      </p:sp>
      <p:sp>
        <p:nvSpPr>
          <p:cNvPr id="2" name="TextBox 1"/>
          <p:cNvSpPr txBox="1"/>
          <p:nvPr/>
        </p:nvSpPr>
        <p:spPr>
          <a:xfrm>
            <a:off x="431564" y="1311629"/>
            <a:ext cx="5748669" cy="32808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457200" indent="-342900">
              <a:lnSpc>
                <a:spcPct val="115000"/>
              </a:lnSpc>
              <a:buClr>
                <a:srgbClr val="FFFFFF"/>
              </a:buClr>
              <a:buSzPts val="1400"/>
              <a:buFont typeface="Helvetica"/>
              <a:buChar char="●"/>
              <a:defRPr i="1">
                <a:latin typeface="Roboto" panose="02000000000000000000"/>
                <a:ea typeface="Roboto" panose="02000000000000000000"/>
                <a:cs typeface="Roboto" panose="02000000000000000000"/>
                <a:sym typeface="Roboto" panose="02000000000000000000"/>
              </a:defRPr>
            </a:pPr>
            <a:r>
              <a:rPr lang="en-US" dirty="0"/>
              <a:t>This application on slight modification can be used as adaptive traffic signal control system. By </a:t>
            </a:r>
            <a:r>
              <a:rPr lang="en-US" dirty="0" err="1"/>
              <a:t>analysing</a:t>
            </a:r>
            <a:r>
              <a:rPr lang="en-US" dirty="0"/>
              <a:t> the traffic in the roads the </a:t>
            </a:r>
            <a:r>
              <a:rPr lang="en-US" dirty="0">
                <a:cs typeface="Times New Roman" panose="02020603050405020304" pitchFamily="18" charset="0"/>
              </a:rPr>
              <a:t>time</a:t>
            </a:r>
            <a:r>
              <a:rPr lang="en-US" dirty="0"/>
              <a:t> duration of the signals and be modified respective to the traffic.</a:t>
            </a:r>
            <a:endParaRPr lang="en-US" dirty="0"/>
          </a:p>
          <a:p>
            <a:pPr marL="457200" indent="-342900">
              <a:lnSpc>
                <a:spcPct val="115000"/>
              </a:lnSpc>
              <a:buClr>
                <a:srgbClr val="FFFFFF"/>
              </a:buClr>
              <a:buSzPts val="1400"/>
              <a:buFont typeface="Helvetica"/>
              <a:buChar char="●"/>
              <a:defRPr i="1">
                <a:latin typeface="Roboto" panose="02000000000000000000"/>
                <a:ea typeface="Roboto" panose="02000000000000000000"/>
                <a:cs typeface="Roboto" panose="02000000000000000000"/>
                <a:sym typeface="Roboto" panose="02000000000000000000"/>
              </a:defRPr>
            </a:pPr>
            <a:endParaRPr lang="en-US" dirty="0"/>
          </a:p>
          <a:p>
            <a:pPr marL="457200" indent="-342900">
              <a:lnSpc>
                <a:spcPct val="115000"/>
              </a:lnSpc>
              <a:buClr>
                <a:srgbClr val="FFFFFF"/>
              </a:buClr>
              <a:buSzPts val="1400"/>
              <a:buFont typeface="Helvetica"/>
              <a:buChar char="●"/>
              <a:defRPr i="1">
                <a:latin typeface="Roboto" panose="02000000000000000000"/>
                <a:ea typeface="Roboto" panose="02000000000000000000"/>
                <a:cs typeface="Roboto" panose="02000000000000000000"/>
                <a:sym typeface="Roboto" panose="02000000000000000000"/>
              </a:defRPr>
            </a:pPr>
            <a:r>
              <a:rPr lang="en-US" dirty="0"/>
              <a:t>The application can also be modified to help the farmers in harvesting. Farmers can predict the harvest season based on previous year data which will help them to harvest properly.</a:t>
            </a:r>
            <a:endParaRPr lang="en-US" dirty="0"/>
          </a:p>
          <a:p>
            <a:pPr marL="114300">
              <a:lnSpc>
                <a:spcPct val="115000"/>
              </a:lnSpc>
              <a:buClr>
                <a:srgbClr val="FFFFFF"/>
              </a:buClr>
              <a:buSzPts val="1400"/>
              <a:defRPr i="1">
                <a:latin typeface="Roboto" panose="02000000000000000000"/>
                <a:ea typeface="Roboto" panose="02000000000000000000"/>
                <a:cs typeface="Roboto" panose="02000000000000000000"/>
                <a:sym typeface="Roboto" panose="02000000000000000000"/>
              </a:defRPr>
            </a:pPr>
            <a:r>
              <a:rPr lang="en-US" dirty="0"/>
              <a:t>     </a:t>
            </a:r>
            <a:endParaRPr lang="en-US" dirty="0"/>
          </a:p>
          <a:p>
            <a:pPr marL="114300">
              <a:lnSpc>
                <a:spcPct val="115000"/>
              </a:lnSpc>
              <a:buClr>
                <a:srgbClr val="FFFFFF"/>
              </a:buClr>
              <a:buSzPts val="1400"/>
              <a:defRPr i="1">
                <a:latin typeface="Roboto" panose="02000000000000000000"/>
                <a:ea typeface="Roboto" panose="02000000000000000000"/>
                <a:cs typeface="Roboto" panose="02000000000000000000"/>
                <a:sym typeface="Roboto" panose="02000000000000000000"/>
              </a:defRPr>
            </a:pPr>
            <a:r>
              <a:rPr lang="en-US" dirty="0"/>
              <a:t> Example, the increase in the price of the onions last year because  it was harvested in wrong time of </a:t>
            </a:r>
            <a:r>
              <a:rPr lang="en-US"/>
              <a:t>the season.	</a:t>
            </a:r>
            <a:endParaRPr lang="en-US" dirty="0"/>
          </a:p>
          <a:p>
            <a:pPr marL="457200" indent="-342900">
              <a:lnSpc>
                <a:spcPct val="115000"/>
              </a:lnSpc>
              <a:buClr>
                <a:srgbClr val="FFFFFF"/>
              </a:buClr>
              <a:buSzPts val="1400"/>
              <a:buFont typeface="Helvetica"/>
              <a:buChar char="●"/>
              <a:defRPr i="1">
                <a:latin typeface="Roboto" panose="02000000000000000000"/>
                <a:ea typeface="Roboto" panose="02000000000000000000"/>
                <a:cs typeface="Roboto" panose="02000000000000000000"/>
                <a:sym typeface="Roboto" panose="02000000000000000000"/>
              </a:defRPr>
            </a:pPr>
            <a:endParaRPr lang="en-US" dirty="0"/>
          </a:p>
          <a:p>
            <a:pPr marL="0" marR="0" indent="0" algn="l" defTabSz="914400" rtl="0" fontAlgn="auto" latinLnBrk="0" hangingPunct="0">
              <a:lnSpc>
                <a:spcPct val="100000"/>
              </a:lnSpc>
              <a:spcBef>
                <a:spcPts val="0"/>
              </a:spcBef>
              <a:spcAft>
                <a:spcPts val="0"/>
              </a:spcAft>
              <a:buClrTx/>
              <a:buSzTx/>
              <a:buFontTx/>
              <a:buNone/>
            </a:pPr>
            <a:endParaRPr kumimoji="0" lang="en-IN" sz="1400" b="0" u="none" strike="noStrike" cap="none" spc="0" normalizeH="0" baseline="0" dirty="0">
              <a:ln>
                <a:noFill/>
              </a:ln>
              <a:solidFill>
                <a:srgbClr val="FFFFFF"/>
              </a:solidFill>
              <a:effectLst/>
              <a:uFillTx/>
              <a:sym typeface="Arial" panose="020B0604020202020204"/>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61" name="Google Shape;127;p7"/>
          <p:cNvSpPr txBox="1">
            <a:spLocks noGrp="1"/>
          </p:cNvSpPr>
          <p:nvPr>
            <p:ph type="title" idx="4294967295"/>
          </p:nvPr>
        </p:nvSpPr>
        <p:spPr>
          <a:xfrm>
            <a:off x="387899" y="474049"/>
            <a:ext cx="8368202" cy="915000"/>
          </a:xfrm>
          <a:prstGeom prst="rect">
            <a:avLst/>
          </a:prstGeom>
        </p:spPr>
        <p:txBody>
          <a:bodyPr/>
          <a:lstStyle>
            <a:lvl1pPr algn="ctr" defTabSz="722630">
              <a:defRPr sz="4740" b="1">
                <a:solidFill>
                  <a:srgbClr val="FF9900"/>
                </a:solidFill>
                <a:latin typeface="Roboto" panose="02000000000000000000"/>
                <a:ea typeface="Roboto" panose="02000000000000000000"/>
                <a:cs typeface="Roboto" panose="02000000000000000000"/>
                <a:sym typeface="Roboto" panose="02000000000000000000"/>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28" name="Google Shape;79;p3"/>
          <p:cNvSpPr txBox="1">
            <a:spLocks noGrp="1"/>
          </p:cNvSpPr>
          <p:nvPr>
            <p:ph type="title" idx="4294967295"/>
          </p:nvPr>
        </p:nvSpPr>
        <p:spPr>
          <a:xfrm>
            <a:off x="226899" y="253575"/>
            <a:ext cx="8166986" cy="944031"/>
          </a:xfrm>
          <a:prstGeom prst="rect">
            <a:avLst/>
          </a:prstGeom>
        </p:spPr>
        <p:txBody>
          <a:bodyPr anchor="ctr"/>
          <a:lstStyle>
            <a:lvl1pPr>
              <a:defRPr b="1">
                <a:solidFill>
                  <a:srgbClr val="FF9900"/>
                </a:solidFill>
                <a:latin typeface="Roboto" panose="02000000000000000000"/>
                <a:ea typeface="Roboto" panose="02000000000000000000"/>
                <a:cs typeface="Roboto" panose="02000000000000000000"/>
                <a:sym typeface="Roboto" panose="02000000000000000000"/>
              </a:defRPr>
            </a:lvl1pPr>
          </a:lstStyle>
          <a:p>
            <a:r>
              <a:rPr dirty="0">
                <a:latin typeface="+mn-lt"/>
              </a:rPr>
              <a:t>PROBLEM STATEMENT: </a:t>
            </a:r>
            <a:endParaRPr dirty="0">
              <a:latin typeface="+mn-lt"/>
            </a:endParaRPr>
          </a:p>
        </p:txBody>
      </p:sp>
      <p:sp>
        <p:nvSpPr>
          <p:cNvPr id="129" name="Google Shape;80;p3"/>
          <p:cNvSpPr txBox="1">
            <a:spLocks noGrp="1"/>
          </p:cNvSpPr>
          <p:nvPr>
            <p:ph type="body" idx="4294967295"/>
          </p:nvPr>
        </p:nvSpPr>
        <p:spPr>
          <a:xfrm>
            <a:off x="84180" y="1197606"/>
            <a:ext cx="8580017" cy="4027243"/>
          </a:xfrm>
          <a:prstGeom prst="rect">
            <a:avLst/>
          </a:prstGeom>
        </p:spPr>
        <p:txBody>
          <a:bodyPr>
            <a:normAutofit/>
          </a:bodyPr>
          <a:lstStyle/>
          <a:p>
            <a:pPr marL="438150" indent="-228600">
              <a:lnSpc>
                <a:spcPct val="100000"/>
              </a:lnSpc>
              <a:buClrTx/>
              <a:buSzTx/>
              <a:buFontTx/>
              <a:buNone/>
              <a:defRPr sz="1400" b="1">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Corona virus and Overcrowding:</a:t>
            </a:r>
            <a:endParaRPr dirty="0">
              <a:latin typeface="+mn-lt"/>
            </a:endParaRPr>
          </a:p>
          <a:p>
            <a:pPr marL="349885" indent="-140335">
              <a:lnSpc>
                <a:spcPct val="100000"/>
              </a:lnSpc>
              <a:buClrTx/>
              <a:buSzPct val="100000"/>
              <a:buFontTx/>
              <a:buChar char="•"/>
              <a:tabLst>
                <a:tab pos="520700" algn="l"/>
              </a:tabLst>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The rapid spread of the virus that causes COVID-19 has sparked alarm worldwide.</a:t>
            </a:r>
            <a:endParaRPr dirty="0">
              <a:latin typeface="+mn-lt"/>
            </a:endParaRPr>
          </a:p>
          <a:p>
            <a:pPr marL="349885" indent="-140335">
              <a:lnSpc>
                <a:spcPct val="100000"/>
              </a:lnSpc>
              <a:buClrTx/>
              <a:buSzPct val="100000"/>
              <a:buFontTx/>
              <a:buChar char="•"/>
              <a:tabLst>
                <a:tab pos="520700" algn="l"/>
              </a:tabLst>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The World Health Organization(WHO) has declared this rapidly spreading coronavirus outbreak a pandemic.</a:t>
            </a:r>
            <a:endParaRPr dirty="0">
              <a:latin typeface="+mn-lt"/>
            </a:endParaRPr>
          </a:p>
          <a:p>
            <a:pPr marL="367665" indent="-140335">
              <a:lnSpc>
                <a:spcPct val="100000"/>
              </a:lnSpc>
              <a:buClrTx/>
              <a:buSzPct val="100000"/>
              <a:buFontTx/>
              <a:buChar char="•"/>
              <a:tabLst>
                <a:tab pos="139700" algn="l"/>
              </a:tabLst>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The virus can spread from person to person so crowding is an important factor which has a strong correlation with the disease incidence and severity.</a:t>
            </a:r>
            <a:endParaRPr dirty="0">
              <a:latin typeface="+mn-lt"/>
            </a:endParaRPr>
          </a:p>
          <a:p>
            <a:pPr marL="228600" indent="-228600">
              <a:lnSpc>
                <a:spcPct val="100000"/>
              </a:lnSpc>
              <a:buSzTx/>
              <a:buNone/>
              <a:defRPr sz="1400">
                <a:latin typeface="Times New Roman" panose="02020603050405020304"/>
                <a:ea typeface="Times New Roman" panose="02020603050405020304"/>
                <a:cs typeface="Times New Roman" panose="02020603050405020304"/>
                <a:sym typeface="Times New Roman" panose="02020603050405020304"/>
              </a:defRPr>
            </a:pPr>
            <a:endParaRPr dirty="0">
              <a:latin typeface="+mn-lt"/>
            </a:endParaRPr>
          </a:p>
          <a:p>
            <a:pPr marL="396240" indent="-228600">
              <a:lnSpc>
                <a:spcPct val="100000"/>
              </a:lnSpc>
              <a:buSzTx/>
              <a:buNone/>
              <a:defRPr sz="1400" b="1">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 Why do we need crowd analysis?</a:t>
            </a:r>
            <a:endParaRPr dirty="0">
              <a:latin typeface="+mn-lt"/>
            </a:endParaRPr>
          </a:p>
          <a:p>
            <a:pPr marL="307975" indent="-140335">
              <a:lnSpc>
                <a:spcPct val="100000"/>
              </a:lnSpc>
              <a:buClrTx/>
              <a:buSzPct val="100000"/>
              <a:buFontTx/>
              <a:buChar char="•"/>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The larger the crowd the greater the chance that someone in it will have the virus.</a:t>
            </a:r>
            <a:endParaRPr dirty="0">
              <a:latin typeface="+mn-lt"/>
            </a:endParaRPr>
          </a:p>
          <a:p>
            <a:pPr marL="307975" indent="-140335">
              <a:lnSpc>
                <a:spcPct val="100000"/>
              </a:lnSpc>
              <a:buClrTx/>
              <a:buSzPct val="100000"/>
              <a:buFontTx/>
              <a:buChar char="•"/>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 So to stop the spread of virus we need to control the crowd. Our project alerts the authorities when there is a crowd in a specific area.</a:t>
            </a:r>
            <a:endParaRPr dirty="0">
              <a:latin typeface="+mn-lt"/>
            </a:endParaRPr>
          </a:p>
          <a:p>
            <a:pPr marL="307975" indent="-140335">
              <a:lnSpc>
                <a:spcPct val="100000"/>
              </a:lnSpc>
              <a:buClrTx/>
              <a:buSzPct val="100000"/>
              <a:buFontTx/>
              <a:buChar char="•"/>
              <a:defRPr sz="1400">
                <a:latin typeface="Times New Roman" panose="02020603050405020304"/>
                <a:ea typeface="Times New Roman" panose="02020603050405020304"/>
                <a:cs typeface="Times New Roman" panose="02020603050405020304"/>
                <a:sym typeface="Times New Roman" panose="02020603050405020304"/>
              </a:defRPr>
            </a:pPr>
            <a:r>
              <a:rPr dirty="0">
                <a:latin typeface="+mn-lt"/>
              </a:rPr>
              <a:t> This is done by fetching the data from the CCTV camera and an algorithm is used to calculate the number of people, which helps the authorities to taken action accordingly.</a:t>
            </a:r>
            <a:endParaRPr dirty="0">
              <a:latin typeface="+mn-lt"/>
            </a:endParaRPr>
          </a:p>
        </p:txBody>
      </p:sp>
      <p:pic>
        <p:nvPicPr>
          <p:cNvPr id="130" name="Google Shape;81;p3" descr="Google Shape;81;p3"/>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32" name="Google Shape;86;p4"/>
          <p:cNvSpPr txBox="1">
            <a:spLocks noGrp="1"/>
          </p:cNvSpPr>
          <p:nvPr>
            <p:ph type="title"/>
          </p:nvPr>
        </p:nvSpPr>
        <p:spPr>
          <a:xfrm>
            <a:off x="226899" y="-290075"/>
            <a:ext cx="8368202" cy="1538401"/>
          </a:xfrm>
          <a:prstGeom prst="rect">
            <a:avLst/>
          </a:prstGeom>
        </p:spPr>
        <p:txBody>
          <a:bodyPr/>
          <a:lstStyle>
            <a:lvl1pPr algn="l">
              <a:defRPr sz="3000" b="1">
                <a:solidFill>
                  <a:srgbClr val="FF9900"/>
                </a:solidFill>
                <a:latin typeface="Roboto" panose="02000000000000000000"/>
                <a:ea typeface="Roboto" panose="02000000000000000000"/>
                <a:cs typeface="Roboto" panose="02000000000000000000"/>
                <a:sym typeface="Roboto" panose="02000000000000000000"/>
              </a:defRPr>
            </a:lvl1pPr>
          </a:lstStyle>
          <a:p>
            <a:r>
              <a:rPr dirty="0">
                <a:latin typeface="+mn-lt"/>
              </a:rPr>
              <a:t>SOLUTION</a:t>
            </a:r>
            <a:endParaRPr dirty="0">
              <a:latin typeface="+mn-lt"/>
            </a:endParaRPr>
          </a:p>
        </p:txBody>
      </p:sp>
      <p:sp>
        <p:nvSpPr>
          <p:cNvPr id="133" name="Google Shape;87;p4"/>
          <p:cNvSpPr txBox="1">
            <a:spLocks noGrp="1"/>
          </p:cNvSpPr>
          <p:nvPr>
            <p:ph type="body" idx="1"/>
          </p:nvPr>
        </p:nvSpPr>
        <p:spPr>
          <a:xfrm>
            <a:off x="269020" y="830172"/>
            <a:ext cx="8604690" cy="3649360"/>
          </a:xfrm>
          <a:prstGeom prst="rect">
            <a:avLst/>
          </a:prstGeom>
        </p:spPr>
        <p:txBody>
          <a:bodyPr>
            <a:normAutofit fontScale="90000" lnSpcReduction="20000"/>
          </a:bodyPr>
          <a:lstStyle/>
          <a:p>
            <a:pPr algn="l"/>
            <a:r>
              <a:rPr sz="1400" dirty="0">
                <a:latin typeface="+mn-lt"/>
              </a:rPr>
              <a:t>As the COVID-19 outbreak ramped up, the first and foremost aim of our project is to flatten the curve of the virus outbreak by controlling the crowd.</a:t>
            </a:r>
            <a:endParaRPr sz="1400" dirty="0">
              <a:latin typeface="+mn-lt"/>
            </a:endParaRPr>
          </a:p>
          <a:p>
            <a:pPr algn="l"/>
            <a:endParaRPr sz="1400" dirty="0">
              <a:latin typeface="+mn-lt"/>
            </a:endParaRPr>
          </a:p>
          <a:p>
            <a:pPr algn="l"/>
            <a:r>
              <a:rPr sz="1400" dirty="0">
                <a:latin typeface="+mn-lt"/>
              </a:rPr>
              <a:t>It is an application which tracks the crowd in a specific area by fetching the data from the CCTV camera in public places.</a:t>
            </a:r>
            <a:endParaRPr sz="1400" dirty="0">
              <a:latin typeface="+mn-lt"/>
            </a:endParaRPr>
          </a:p>
          <a:p>
            <a:pPr algn="l"/>
            <a:endParaRPr sz="1400" dirty="0">
              <a:latin typeface="+mn-lt"/>
            </a:endParaRPr>
          </a:p>
          <a:p>
            <a:pPr algn="l"/>
            <a:r>
              <a:rPr sz="1400" dirty="0">
                <a:latin typeface="+mn-lt"/>
              </a:rPr>
              <a:t>The fetched data is processed through an algorithm to identify the number of people. When the group exceeds the safe limit, it alerts the authorities who are in and around the area.</a:t>
            </a:r>
            <a:endParaRPr sz="1400" dirty="0">
              <a:latin typeface="+mn-lt"/>
            </a:endParaRPr>
          </a:p>
          <a:p>
            <a:pPr algn="l"/>
            <a:endParaRPr lang="en-IN" sz="1400" dirty="0">
              <a:latin typeface="+mn-lt"/>
            </a:endParaRPr>
          </a:p>
          <a:p>
            <a:pPr algn="l"/>
            <a:r>
              <a:rPr lang="en-IN" sz="1400" dirty="0">
                <a:latin typeface="+mn-lt"/>
              </a:rPr>
              <a:t>Tools used : Android studio, </a:t>
            </a:r>
            <a:r>
              <a:rPr lang="en-IN" sz="1400" dirty="0" err="1">
                <a:latin typeface="+mn-lt"/>
              </a:rPr>
              <a:t>Github</a:t>
            </a:r>
            <a:r>
              <a:rPr lang="en-IN" sz="1400" dirty="0">
                <a:latin typeface="+mn-lt"/>
              </a:rPr>
              <a:t>, Slack, </a:t>
            </a:r>
            <a:r>
              <a:rPr lang="en-IN" sz="1400" dirty="0" err="1">
                <a:latin typeface="+mn-lt"/>
              </a:rPr>
              <a:t>Webstorm</a:t>
            </a:r>
            <a:r>
              <a:rPr lang="en-IN" sz="1400" dirty="0">
                <a:latin typeface="+mn-lt"/>
              </a:rPr>
              <a:t>, Firebase Hosting, Firebase Database.</a:t>
            </a:r>
            <a:endParaRPr lang="en-IN" sz="1400" dirty="0">
              <a:latin typeface="+mn-lt"/>
            </a:endParaRPr>
          </a:p>
          <a:p>
            <a:pPr algn="l"/>
            <a:endParaRPr lang="en-IN" sz="1400" dirty="0">
              <a:latin typeface="+mn-lt"/>
            </a:endParaRPr>
          </a:p>
          <a:p>
            <a:pPr algn="l"/>
            <a:r>
              <a:rPr lang="en-IN" sz="1400" dirty="0">
                <a:latin typeface="+mn-lt"/>
              </a:rPr>
              <a:t>Uses of the Tools: Slack for workplace communication, </a:t>
            </a:r>
            <a:r>
              <a:rPr lang="en-US" sz="1400" dirty="0">
                <a:latin typeface="+mn-lt"/>
              </a:rPr>
              <a:t>Firebase hosting for hosting our website and firebase provides high scalability , </a:t>
            </a:r>
            <a:r>
              <a:rPr lang="en-US" sz="1400" dirty="0" err="1">
                <a:latin typeface="+mn-lt"/>
              </a:rPr>
              <a:t>Webstorm</a:t>
            </a:r>
            <a:r>
              <a:rPr lang="en-US" sz="1400" dirty="0">
                <a:latin typeface="+mn-lt"/>
              </a:rPr>
              <a:t> for web application development, GitHub for version control, </a:t>
            </a:r>
            <a:r>
              <a:rPr lang="en-US" sz="1400" dirty="0" err="1">
                <a:latin typeface="+mn-lt"/>
              </a:rPr>
              <a:t>Androdi</a:t>
            </a:r>
            <a:r>
              <a:rPr lang="en-US" sz="1400" dirty="0">
                <a:latin typeface="+mn-lt"/>
              </a:rPr>
              <a:t> studio for developing android apps.</a:t>
            </a:r>
            <a:endParaRPr lang="en-US" sz="1400" dirty="0">
              <a:latin typeface="+mn-lt"/>
            </a:endParaRPr>
          </a:p>
          <a:p>
            <a:pPr algn="l"/>
            <a:endParaRPr lang="en-US" sz="1400" dirty="0">
              <a:latin typeface="+mn-lt"/>
            </a:endParaRPr>
          </a:p>
          <a:p>
            <a:pPr algn="l"/>
            <a:r>
              <a:rPr lang="en-US" sz="1400" dirty="0">
                <a:latin typeface="+mn-lt"/>
              </a:rPr>
              <a:t>By linking the IP address of the CCTV in the website the connection of a new CCTV is made easily.</a:t>
            </a:r>
            <a:endParaRPr lang="en-US" sz="1400" dirty="0">
              <a:latin typeface="+mn-lt"/>
            </a:endParaRPr>
          </a:p>
          <a:p>
            <a:pPr marL="0" indent="0" algn="l">
              <a:buNone/>
            </a:pPr>
            <a:endParaRPr lang="en-US" sz="1400" dirty="0">
              <a:latin typeface="+mn-lt"/>
            </a:endParaRPr>
          </a:p>
          <a:p>
            <a:pPr algn="l"/>
            <a:r>
              <a:rPr lang="en-US" sz="1400" dirty="0">
                <a:latin typeface="+mn-lt"/>
              </a:rPr>
              <a:t>The Scalability of the web application is updatable, and also not skilled person is required use the website, thus the Usability is also easy.</a:t>
            </a:r>
            <a:endParaRPr sz="1400" dirty="0">
              <a:latin typeface="+mn-lt"/>
            </a:endParaRPr>
          </a:p>
        </p:txBody>
      </p:sp>
      <p:pic>
        <p:nvPicPr>
          <p:cNvPr id="134" name="Google Shape;88;p4" descr="Google Shape;88;p4"/>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36" name="Google Shape;93;p5"/>
          <p:cNvSpPr txBox="1">
            <a:spLocks noGrp="1"/>
          </p:cNvSpPr>
          <p:nvPr>
            <p:ph type="title"/>
          </p:nvPr>
        </p:nvSpPr>
        <p:spPr>
          <a:xfrm>
            <a:off x="147320" y="205740"/>
            <a:ext cx="8539480" cy="857250"/>
          </a:xfrm>
          <a:prstGeom prst="rect">
            <a:avLst/>
          </a:prstGeom>
        </p:spPr>
        <p:txBody>
          <a:bodyPr>
            <a:normAutofit fontScale="90000"/>
          </a:bodyPr>
          <a:lstStyle>
            <a:lvl1pPr>
              <a:defRPr sz="2800" b="1">
                <a:solidFill>
                  <a:srgbClr val="FF9900"/>
                </a:solidFill>
                <a:latin typeface="Roboto" panose="02000000000000000000"/>
                <a:ea typeface="Roboto" panose="02000000000000000000"/>
                <a:cs typeface="Roboto" panose="02000000000000000000"/>
                <a:sym typeface="Roboto" panose="02000000000000000000"/>
              </a:defRPr>
            </a:lvl1pPr>
          </a:lstStyle>
          <a:p>
            <a:pPr algn="ctr"/>
            <a:r>
              <a:rPr lang="en-US" sz="3000" dirty="0">
                <a:latin typeface="+mn-lt"/>
              </a:rPr>
              <a:t>METHODOLOGY - Spatial Divide and Conquer Algorithm</a:t>
            </a:r>
            <a:endParaRPr lang="en-US" sz="3000" dirty="0">
              <a:latin typeface="+mn-lt"/>
            </a:endParaRPr>
          </a:p>
        </p:txBody>
      </p:sp>
      <p:sp>
        <p:nvSpPr>
          <p:cNvPr id="138" name="Google Shape;95;p5"/>
          <p:cNvSpPr txBox="1"/>
          <p:nvPr/>
        </p:nvSpPr>
        <p:spPr>
          <a:xfrm>
            <a:off x="351049" y="1475074"/>
            <a:ext cx="3348901" cy="1225201"/>
          </a:xfrm>
          <a:prstGeom prst="rect">
            <a:avLst/>
          </a:prstGeom>
          <a:ln w="12700">
            <a:miter lim="400000"/>
          </a:ln>
        </p:spPr>
        <p:txBody>
          <a:bodyPr lIns="91424" tIns="91424" rIns="91424" bIns="91424">
            <a:normAutofit/>
          </a:bodyPr>
          <a:lstStyle/>
          <a:p>
            <a:pPr>
              <a:defRPr sz="1800" i="1">
                <a:solidFill>
                  <a:schemeClr val="accent5"/>
                </a:solidFill>
                <a:latin typeface="Roboto" panose="02000000000000000000"/>
                <a:ea typeface="Roboto" panose="02000000000000000000"/>
                <a:cs typeface="Roboto" panose="02000000000000000000"/>
                <a:sym typeface="Roboto" panose="02000000000000000000"/>
              </a:defRPr>
            </a:pPr>
            <a:endParaRPr sz="2000" dirty="0"/>
          </a:p>
        </p:txBody>
      </p:sp>
      <p:sp>
        <p:nvSpPr>
          <p:cNvPr id="139" name="Google Shape;96;p5"/>
          <p:cNvSpPr txBox="1"/>
          <p:nvPr/>
        </p:nvSpPr>
        <p:spPr>
          <a:xfrm>
            <a:off x="265500" y="3026199"/>
            <a:ext cx="4097400" cy="476124"/>
          </a:xfrm>
          <a:prstGeom prst="rect">
            <a:avLst/>
          </a:prstGeom>
          <a:ln w="12700">
            <a:miter lim="400000"/>
          </a:ln>
        </p:spPr>
        <p:txBody>
          <a:bodyPr lIns="91424" tIns="91424" rIns="91424" bIns="91424">
            <a:spAutoFit/>
          </a:bodyPr>
          <a:lstStyle>
            <a:lvl1pPr>
              <a:lnSpc>
                <a:spcPct val="115000"/>
              </a:lnSpc>
              <a:defRPr sz="1800">
                <a:latin typeface="Roboto" panose="02000000000000000000"/>
                <a:ea typeface="Roboto" panose="02000000000000000000"/>
                <a:cs typeface="Roboto" panose="02000000000000000000"/>
                <a:sym typeface="Roboto" panose="02000000000000000000"/>
              </a:defRPr>
            </a:lvl1pPr>
          </a:lstStyle>
          <a:p>
            <a:endParaRPr dirty="0"/>
          </a:p>
        </p:txBody>
      </p:sp>
      <p:pic>
        <p:nvPicPr>
          <p:cNvPr id="140" name="Google Shape;97;p5" descr="Google Shape;97;p5"/>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pic>
        <p:nvPicPr>
          <p:cNvPr id="2" name="Content Placeholder 1" descr="Capture1"/>
          <p:cNvPicPr>
            <a:picLocks noChangeAspect="1"/>
          </p:cNvPicPr>
          <p:nvPr>
            <p:ph sz="half" idx="1"/>
          </p:nvPr>
        </p:nvPicPr>
        <p:blipFill>
          <a:blip r:embed="rId2"/>
          <a:srcRect t="10026"/>
          <a:stretch>
            <a:fillRect/>
          </a:stretch>
        </p:blipFill>
        <p:spPr>
          <a:xfrm>
            <a:off x="265430" y="1253490"/>
            <a:ext cx="5302885" cy="2922905"/>
          </a:xfrm>
          <a:prstGeom prst="rect">
            <a:avLst/>
          </a:prstGeom>
        </p:spPr>
      </p:pic>
      <p:pic>
        <p:nvPicPr>
          <p:cNvPr id="3" name="Content Placeholder 2" descr="Capture"/>
          <p:cNvPicPr>
            <a:picLocks noChangeAspect="1"/>
          </p:cNvPicPr>
          <p:nvPr>
            <p:ph sz="half" idx="2"/>
          </p:nvPr>
        </p:nvPicPr>
        <p:blipFill>
          <a:blip r:embed="rId3"/>
          <a:stretch>
            <a:fillRect/>
          </a:stretch>
        </p:blipFill>
        <p:spPr>
          <a:xfrm>
            <a:off x="5664835" y="1715770"/>
            <a:ext cx="3448050" cy="194818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97;p5" descr="Google Shape;97;p5"/>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90" y="177165"/>
            <a:ext cx="4613275" cy="4471035"/>
          </a:xfrm>
          <a:prstGeom prst="rect">
            <a:avLst/>
          </a:prstGeom>
        </p:spPr>
      </p:pic>
      <p:sp>
        <p:nvSpPr>
          <p:cNvPr id="4" name="TextBox 3"/>
          <p:cNvSpPr txBox="1"/>
          <p:nvPr/>
        </p:nvSpPr>
        <p:spPr>
          <a:xfrm>
            <a:off x="1867948" y="4648232"/>
            <a:ext cx="129008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dirty="0"/>
              <a:t>Flow diagram</a:t>
            </a:r>
            <a:endParaRPr lang="en-IN" dirty="0"/>
          </a:p>
        </p:txBody>
      </p:sp>
      <p:sp>
        <p:nvSpPr>
          <p:cNvPr id="5" name="TextBox 4"/>
          <p:cNvSpPr txBox="1"/>
          <p:nvPr/>
        </p:nvSpPr>
        <p:spPr>
          <a:xfrm>
            <a:off x="5612380" y="1757951"/>
            <a:ext cx="2877879"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IN" sz="1400" b="0" i="0" u="none" strike="noStrike" cap="none" spc="0" normalizeH="0" baseline="0" dirty="0">
                <a:ln>
                  <a:noFill/>
                </a:ln>
                <a:solidFill>
                  <a:srgbClr val="FFFFFF"/>
                </a:solidFill>
                <a:effectLst/>
                <a:uFillTx/>
                <a:latin typeface="+mn-lt"/>
                <a:ea typeface="+mn-ea"/>
                <a:cs typeface="+mn-cs"/>
                <a:sym typeface="Arial" panose="020B0604020202020204"/>
              </a:rPr>
              <a:t>Concept of </a:t>
            </a:r>
            <a:r>
              <a:rPr kumimoji="0" lang="en-IN" sz="1400" b="0" i="0" u="none" strike="noStrike" cap="none" spc="0" normalizeH="0" baseline="0" dirty="0">
                <a:ln>
                  <a:noFill/>
                </a:ln>
                <a:solidFill>
                  <a:srgbClr val="FFC000"/>
                </a:solidFill>
                <a:effectLst/>
                <a:uFillTx/>
                <a:latin typeface="+mn-lt"/>
                <a:ea typeface="+mn-ea"/>
                <a:cs typeface="+mn-cs"/>
                <a:sym typeface="Arial" panose="020B0604020202020204"/>
              </a:rPr>
              <a:t>GOD’S EYE: </a:t>
            </a:r>
            <a:r>
              <a:rPr lang="en-IN" dirty="0">
                <a:solidFill>
                  <a:srgbClr val="00B050"/>
                </a:solidFill>
                <a:hlinkClick r:id="rId3"/>
              </a:rPr>
              <a:t>https://www.youtube.com/watch?v=XheRfFbHLRU&amp;feature=youtu.be</a:t>
            </a:r>
            <a:endParaRPr kumimoji="0" lang="en-IN" sz="1400" b="0" i="0" u="none" strike="noStrike" cap="none" spc="0" normalizeH="0" baseline="0" dirty="0">
              <a:ln>
                <a:noFill/>
              </a:ln>
              <a:solidFill>
                <a:srgbClr val="00B050"/>
              </a:solidFill>
              <a:effectLst/>
              <a:uFillTx/>
              <a:sym typeface="Arial" panose="020B06040202020202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45977" y="59924"/>
            <a:ext cx="8189651" cy="4960398"/>
          </a:xfrm>
        </p:spPr>
        <p:txBody>
          <a:bodyPr>
            <a:normAutofit fontScale="25000" lnSpcReduction="20000"/>
          </a:bodyPr>
          <a:lstStyle/>
          <a:p>
            <a:pPr marL="0" indent="0">
              <a:buNone/>
            </a:pPr>
            <a:r>
              <a:rPr lang="en-IN" dirty="0"/>
              <a:t>                                                                                                                                                                                                   </a:t>
            </a:r>
            <a:r>
              <a:rPr lang="en-IN" dirty="0">
                <a:solidFill>
                  <a:schemeClr val="bg1"/>
                </a:solidFill>
              </a:rPr>
              <a:t>                     </a:t>
            </a:r>
            <a:r>
              <a:rPr lang="en-IN" u="sng" dirty="0">
                <a:solidFill>
                  <a:schemeClr val="bg1"/>
                </a:solidFill>
              </a:rPr>
              <a:t>    </a:t>
            </a:r>
            <a:r>
              <a:rPr lang="en-IN" sz="8400" b="1" u="sng" dirty="0">
                <a:solidFill>
                  <a:schemeClr val="bg1"/>
                </a:solidFill>
              </a:rPr>
              <a:t>DATASETS</a:t>
            </a:r>
            <a:endParaRPr lang="en-IN" sz="8400" b="1" u="sng" dirty="0"/>
          </a:p>
          <a:p>
            <a:pPr marL="0" indent="0">
              <a:buNone/>
            </a:pPr>
            <a:r>
              <a:rPr lang="en-IN" u="sng" dirty="0"/>
              <a:t>          </a:t>
            </a:r>
            <a:endParaRPr lang="en-IN" u="sng"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r>
              <a:rPr lang="en-IN" dirty="0"/>
              <a:t>                                                                                                                                                                                                              </a:t>
            </a:r>
            <a:endParaRPr lang="en-IN" dirty="0"/>
          </a:p>
          <a:p>
            <a:pPr marL="0" indent="0">
              <a:buNone/>
            </a:pPr>
            <a:r>
              <a:rPr lang="en-IN" dirty="0"/>
              <a:t>                                                                                                                                                                                                           </a:t>
            </a:r>
            <a:endParaRPr lang="en-IN" dirty="0"/>
          </a:p>
          <a:p>
            <a:pPr marL="0" indent="0">
              <a:buNone/>
            </a:pPr>
            <a:endParaRPr lang="en-IN" dirty="0"/>
          </a:p>
          <a:p>
            <a:pPr marL="0" indent="0">
              <a:buNone/>
            </a:pPr>
            <a:r>
              <a:rPr lang="en-IN" dirty="0"/>
              <a:t>                                                                                                                                                                                                               </a:t>
            </a:r>
            <a:endParaRPr lang="en-IN" dirty="0"/>
          </a:p>
          <a:p>
            <a:pPr marL="0" indent="0">
              <a:buNone/>
            </a:pPr>
            <a:endParaRPr lang="en-IN" dirty="0"/>
          </a:p>
          <a:p>
            <a:pPr marL="0" indent="0">
              <a:buNone/>
            </a:pPr>
            <a:endParaRPr lang="en-IN" dirty="0"/>
          </a:p>
          <a:p>
            <a:pPr marL="0" indent="0">
              <a:buNone/>
            </a:pPr>
            <a:r>
              <a:rPr lang="en-IN" dirty="0"/>
              <a:t>      </a:t>
            </a:r>
            <a:r>
              <a:rPr lang="en-IN" sz="4800" b="1" dirty="0"/>
              <a:t>SHANGAI DATA SET                               						       UCF_QNRF DATA SET</a:t>
            </a:r>
            <a:endParaRPr lang="en-IN" sz="5400" b="1" dirty="0"/>
          </a:p>
          <a:p>
            <a:endParaRPr lang="en-IN" dirty="0"/>
          </a:p>
          <a:p>
            <a:endParaRPr lang="en-IN" dirty="0"/>
          </a:p>
          <a:p>
            <a:pPr marL="0" indent="0">
              <a:buNone/>
            </a:pPr>
            <a:r>
              <a:rPr lang="en-IN" dirty="0"/>
              <a:t>                                                                                        </a:t>
            </a:r>
            <a:endParaRPr lang="en-IN" dirty="0"/>
          </a:p>
        </p:txBody>
      </p:sp>
      <p:pic>
        <p:nvPicPr>
          <p:cNvPr id="4" name="Picture 3"/>
          <p:cNvPicPr>
            <a:picLocks noChangeAspect="1"/>
          </p:cNvPicPr>
          <p:nvPr/>
        </p:nvPicPr>
        <p:blipFill>
          <a:blip r:embed="rId2"/>
          <a:stretch>
            <a:fillRect/>
          </a:stretch>
        </p:blipFill>
        <p:spPr>
          <a:xfrm>
            <a:off x="139823" y="659167"/>
            <a:ext cx="4320095" cy="3761912"/>
          </a:xfrm>
          <a:prstGeom prst="rect">
            <a:avLst/>
          </a:prstGeom>
        </p:spPr>
      </p:pic>
      <p:pic>
        <p:nvPicPr>
          <p:cNvPr id="5" name="Picture 4"/>
          <p:cNvPicPr>
            <a:picLocks noChangeAspect="1"/>
          </p:cNvPicPr>
          <p:nvPr/>
        </p:nvPicPr>
        <p:blipFill>
          <a:blip r:embed="rId3"/>
          <a:stretch>
            <a:fillRect/>
          </a:stretch>
        </p:blipFill>
        <p:spPr>
          <a:xfrm>
            <a:off x="4848710" y="659166"/>
            <a:ext cx="4104423" cy="37619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761" y="186432"/>
            <a:ext cx="8196308" cy="4957068"/>
          </a:xfrm>
        </p:spPr>
        <p:txBody>
          <a:bodyPr>
            <a:normAutofit/>
          </a:bodyPr>
          <a:lstStyle/>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endParaRPr lang="en-IN" sz="1800" b="1" dirty="0"/>
          </a:p>
          <a:p>
            <a:pPr marL="0" indent="0">
              <a:buNone/>
            </a:pPr>
            <a:r>
              <a:rPr lang="en-IN" sz="1800" b="1" dirty="0"/>
              <a:t>                                        </a:t>
            </a:r>
            <a:endParaRPr lang="en-IN" sz="1800" b="1" dirty="0"/>
          </a:p>
          <a:p>
            <a:pPr marL="0" indent="0">
              <a:buNone/>
            </a:pPr>
            <a:r>
              <a:rPr lang="en-IN" sz="1800" b="1" dirty="0"/>
              <a:t>	                                   </a:t>
            </a:r>
            <a:endParaRPr lang="en-IN" sz="1800" b="1" dirty="0"/>
          </a:p>
          <a:p>
            <a:pPr marL="0" indent="0">
              <a:buNone/>
            </a:pPr>
            <a:r>
              <a:rPr lang="en-IN" sz="1500" b="1" dirty="0"/>
              <a:t>TRANCOS DATA SET							MTC DATA SET</a:t>
            </a:r>
            <a:endParaRPr lang="en-IN" sz="1500" b="1" dirty="0"/>
          </a:p>
        </p:txBody>
      </p:sp>
      <p:pic>
        <p:nvPicPr>
          <p:cNvPr id="4" name="Picture 3"/>
          <p:cNvPicPr>
            <a:picLocks noChangeAspect="1"/>
          </p:cNvPicPr>
          <p:nvPr/>
        </p:nvPicPr>
        <p:blipFill>
          <a:blip r:embed="rId2"/>
          <a:stretch>
            <a:fillRect/>
          </a:stretch>
        </p:blipFill>
        <p:spPr>
          <a:xfrm>
            <a:off x="214400" y="460154"/>
            <a:ext cx="3800526" cy="3783748"/>
          </a:xfrm>
          <a:prstGeom prst="rect">
            <a:avLst/>
          </a:prstGeom>
        </p:spPr>
      </p:pic>
      <p:pic>
        <p:nvPicPr>
          <p:cNvPr id="5" name="Picture 4"/>
          <p:cNvPicPr>
            <a:picLocks noChangeAspect="1"/>
          </p:cNvPicPr>
          <p:nvPr/>
        </p:nvPicPr>
        <p:blipFill>
          <a:blip r:embed="rId3"/>
          <a:stretch>
            <a:fillRect/>
          </a:stretch>
        </p:blipFill>
        <p:spPr>
          <a:xfrm>
            <a:off x="4572000" y="460154"/>
            <a:ext cx="4208016" cy="38384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42" name="Google Shape;102;g83372e3e9c_0_0"/>
          <p:cNvSpPr txBox="1">
            <a:spLocks noGrp="1"/>
          </p:cNvSpPr>
          <p:nvPr>
            <p:ph type="title" idx="4294967295"/>
          </p:nvPr>
        </p:nvSpPr>
        <p:spPr>
          <a:xfrm>
            <a:off x="485775" y="179070"/>
            <a:ext cx="7049135" cy="1213485"/>
          </a:xfrm>
          <a:prstGeom prst="rect">
            <a:avLst/>
          </a:prstGeom>
        </p:spPr>
        <p:txBody>
          <a:bodyPr anchor="ctr"/>
          <a:lstStyle>
            <a:lvl1pPr>
              <a:defRPr b="1">
                <a:solidFill>
                  <a:srgbClr val="FF9900"/>
                </a:solidFill>
                <a:latin typeface="Roboto" panose="02000000000000000000"/>
                <a:ea typeface="Roboto" panose="02000000000000000000"/>
                <a:cs typeface="Roboto" panose="02000000000000000000"/>
                <a:sym typeface="Roboto" panose="02000000000000000000"/>
              </a:defRPr>
            </a:lvl1pPr>
          </a:lstStyle>
          <a:p>
            <a:r>
              <a:rPr dirty="0"/>
              <a:t> </a:t>
            </a:r>
            <a:r>
              <a:rPr dirty="0">
                <a:latin typeface="+mn-lt"/>
              </a:rPr>
              <a:t>WORKING</a:t>
            </a:r>
            <a:r>
              <a:rPr dirty="0"/>
              <a:t> PROTOTYPE</a:t>
            </a:r>
            <a:endParaRPr dirty="0"/>
          </a:p>
        </p:txBody>
      </p:sp>
      <p:sp>
        <p:nvSpPr>
          <p:cNvPr id="143" name="Google Shape;103;g83372e3e9c_0_0"/>
          <p:cNvSpPr txBox="1">
            <a:spLocks noGrp="1"/>
          </p:cNvSpPr>
          <p:nvPr>
            <p:ph type="body" idx="4294967295"/>
          </p:nvPr>
        </p:nvSpPr>
        <p:spPr>
          <a:xfrm>
            <a:off x="394335" y="4070350"/>
            <a:ext cx="312420" cy="341630"/>
          </a:xfrm>
          <a:prstGeom prst="rect">
            <a:avLst/>
          </a:prstGeom>
        </p:spPr>
        <p:txBody>
          <a:bodyPr>
            <a:normAutofit fontScale="25000"/>
          </a:bodyPr>
          <a:lstStyle/>
          <a:p>
            <a:pPr marL="0" indent="2286000">
              <a:buSzTx/>
              <a:buNone/>
              <a:defRPr i="1">
                <a:solidFill>
                  <a:srgbClr val="3D85C6"/>
                </a:solidFill>
                <a:latin typeface="+mn-lt"/>
                <a:ea typeface="+mn-ea"/>
                <a:cs typeface="+mn-cs"/>
                <a:sym typeface="Arial" panose="020B0604020202020204"/>
              </a:defRPr>
            </a:pPr>
            <a:endParaRPr lang="en-US" dirty="0"/>
          </a:p>
        </p:txBody>
      </p:sp>
      <p:pic>
        <p:nvPicPr>
          <p:cNvPr id="144" name="Google Shape;104;g83372e3e9c_0_0" descr="Google Shape;104;g83372e3e9c_0_0"/>
          <p:cNvPicPr>
            <a:picLocks noChangeAspect="1"/>
          </p:cNvPicPr>
          <p:nvPr/>
        </p:nvPicPr>
        <p:blipFill>
          <a:blip r:embed="rId1"/>
          <a:stretch>
            <a:fillRect/>
          </a:stretch>
        </p:blipFill>
        <p:spPr>
          <a:xfrm>
            <a:off x="8489825" y="178900"/>
            <a:ext cx="471676" cy="471675"/>
          </a:xfrm>
          <a:prstGeom prst="rect">
            <a:avLst/>
          </a:prstGeom>
          <a:ln w="12700">
            <a:miter lim="400000"/>
            <a:headEnd/>
            <a:tailEnd/>
          </a:ln>
        </p:spPr>
      </p:pic>
      <p:sp>
        <p:nvSpPr>
          <p:cNvPr id="3" name="Text Box 2"/>
          <p:cNvSpPr txBox="1"/>
          <p:nvPr/>
        </p:nvSpPr>
        <p:spPr>
          <a:xfrm>
            <a:off x="1355725" y="1528445"/>
            <a:ext cx="7035800" cy="1383665"/>
          </a:xfrm>
          <a:prstGeom prst="rect">
            <a:avLst/>
          </a:prstGeom>
          <a:noFill/>
        </p:spPr>
        <p:txBody>
          <a:bodyPr wrap="square" rtlCol="0">
            <a:spAutoFit/>
          </a:bodyPr>
          <a:p>
            <a:r>
              <a:rPr lang="en-US" sz="2800" dirty="0">
                <a:sym typeface="+mn-ea"/>
              </a:rPr>
              <a:t>Idea Video - </a:t>
            </a:r>
            <a:r>
              <a:rPr lang="en-US" sz="2800" dirty="0">
                <a:sym typeface="+mn-ea"/>
                <a:hlinkClick r:id="rId2" action="ppaction://hlinkfile"/>
              </a:rPr>
              <a:t>Click here for Idea video</a:t>
            </a:r>
            <a:endParaRPr lang="en-US" sz="2800" dirty="0">
              <a:hlinkClick r:id="rId2" action="ppaction://hlinkfile"/>
            </a:endParaRPr>
          </a:p>
          <a:p>
            <a:endParaRPr lang="en-US" sz="2800"/>
          </a:p>
          <a:p>
            <a:r>
              <a:rPr lang="en-US" sz="2800"/>
              <a:t>Demo Video - </a:t>
            </a:r>
            <a:r>
              <a:rPr lang="en-US" sz="2800">
                <a:hlinkClick r:id="rId3" tooltip="" action="ppaction://hlinkfile"/>
              </a:rPr>
              <a:t>Click here for Demo link</a:t>
            </a:r>
            <a:endParaRPr lang="en-US" sz="2800">
              <a:hlinkClick r:id="rId3" tooltip="" action="ppaction://hlinkfile"/>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306C"/>
        </a:solidFill>
        <a:effectLst/>
      </p:bgPr>
    </p:bg>
    <p:spTree>
      <p:nvGrpSpPr>
        <p:cNvPr id="1" name=""/>
        <p:cNvGrpSpPr/>
        <p:nvPr/>
      </p:nvGrpSpPr>
      <p:grpSpPr>
        <a:xfrm>
          <a:off x="0" y="0"/>
          <a:ext cx="0" cy="0"/>
          <a:chOff x="0" y="0"/>
          <a:chExt cx="0" cy="0"/>
        </a:xfrm>
      </p:grpSpPr>
      <p:sp>
        <p:nvSpPr>
          <p:cNvPr id="146" name="Google Shape;109;g83372e3e9c_2_0"/>
          <p:cNvSpPr txBox="1">
            <a:spLocks noGrp="1"/>
          </p:cNvSpPr>
          <p:nvPr>
            <p:ph type="title"/>
          </p:nvPr>
        </p:nvSpPr>
        <p:spPr>
          <a:xfrm>
            <a:off x="628333" y="107474"/>
            <a:ext cx="7886700" cy="994172"/>
          </a:xfrm>
          <a:prstGeom prst="rect">
            <a:avLst/>
          </a:prstGeom>
        </p:spPr>
        <p:txBody>
          <a:bodyPr anchor="ctr"/>
          <a:lstStyle>
            <a:lvl1pPr>
              <a:defRPr b="1">
                <a:solidFill>
                  <a:srgbClr val="FF9900"/>
                </a:solidFill>
                <a:latin typeface="Roboto" panose="02000000000000000000"/>
                <a:ea typeface="Roboto" panose="02000000000000000000"/>
                <a:cs typeface="Roboto" panose="02000000000000000000"/>
                <a:sym typeface="Roboto" panose="02000000000000000000"/>
              </a:defRPr>
            </a:lvl1pPr>
          </a:lstStyle>
          <a:p>
            <a:r>
              <a:rPr dirty="0"/>
              <a:t> </a:t>
            </a:r>
            <a:r>
              <a:rPr dirty="0">
                <a:latin typeface="+mn-lt"/>
              </a:rPr>
              <a:t>ATTACHMENTS</a:t>
            </a:r>
            <a:endParaRPr dirty="0">
              <a:latin typeface="+mn-lt"/>
            </a:endParaRPr>
          </a:p>
        </p:txBody>
      </p:sp>
      <p:sp>
        <p:nvSpPr>
          <p:cNvPr id="147" name="Google Shape;110;g83372e3e9c_2_0"/>
          <p:cNvSpPr txBox="1">
            <a:spLocks noGrp="1"/>
          </p:cNvSpPr>
          <p:nvPr>
            <p:ph type="body" idx="1"/>
          </p:nvPr>
        </p:nvSpPr>
        <p:spPr>
          <a:prstGeom prst="rect">
            <a:avLst/>
          </a:prstGeom>
        </p:spPr>
        <p:txBody>
          <a:bodyPr>
            <a:normAutofit/>
          </a:bodyPr>
          <a:lstStyle/>
          <a:p>
            <a:pPr marL="0" indent="914400">
              <a:buSzTx/>
              <a:buNone/>
              <a:defRPr i="1">
                <a:solidFill>
                  <a:srgbClr val="3D85C6"/>
                </a:solidFill>
                <a:latin typeface="+mn-lt"/>
                <a:ea typeface="+mn-ea"/>
                <a:cs typeface="+mn-cs"/>
                <a:sym typeface="Arial" panose="020B0604020202020204"/>
              </a:defRPr>
            </a:pPr>
            <a:endParaRPr dirty="0"/>
          </a:p>
          <a:p>
            <a:pPr marL="0" indent="914400">
              <a:buSzTx/>
              <a:buNone/>
              <a:defRPr i="1">
                <a:solidFill>
                  <a:srgbClr val="3D85C6"/>
                </a:solidFill>
                <a:latin typeface="+mn-lt"/>
                <a:ea typeface="+mn-ea"/>
                <a:cs typeface="+mn-cs"/>
                <a:sym typeface="Arial" panose="020B0604020202020204"/>
              </a:defRPr>
            </a:pPr>
            <a:endParaRPr dirty="0"/>
          </a:p>
          <a:p>
            <a:pPr marL="0" indent="0">
              <a:buSzTx/>
              <a:buNone/>
              <a:defRPr i="1">
                <a:solidFill>
                  <a:srgbClr val="3D85C6"/>
                </a:solidFill>
              </a:defRPr>
            </a:pPr>
            <a:endParaRPr dirty="0"/>
          </a:p>
        </p:txBody>
      </p:sp>
      <p:sp>
        <p:nvSpPr>
          <p:cNvPr id="3" name="Text Box 2"/>
          <p:cNvSpPr txBox="1"/>
          <p:nvPr/>
        </p:nvSpPr>
        <p:spPr>
          <a:xfrm>
            <a:off x="894080" y="935355"/>
            <a:ext cx="7523480" cy="737235"/>
          </a:xfrm>
          <a:prstGeom prst="rect">
            <a:avLst/>
          </a:prstGeom>
          <a:noFill/>
        </p:spPr>
        <p:txBody>
          <a:bodyPr wrap="square" rtlCol="0">
            <a:spAutoFit/>
          </a:bodyPr>
          <a:p>
            <a:r>
              <a:rPr lang="en-US"/>
              <a:t>Github Repo : </a:t>
            </a:r>
            <a:r>
              <a:rPr lang="en-US">
                <a:hlinkClick r:id="rId1" tooltip="" action="ppaction://hlinkfile"/>
              </a:rPr>
              <a:t>Click here</a:t>
            </a:r>
            <a:endParaRPr lang="en-US">
              <a:hlinkClick r:id="rId1" tooltip="" action="ppaction://hlinkfile"/>
            </a:endParaRPr>
          </a:p>
          <a:p>
            <a:endParaRPr lang="en-US"/>
          </a:p>
          <a:p>
            <a:endParaRPr lang="en-US"/>
          </a:p>
        </p:txBody>
      </p:sp>
      <p:sp>
        <p:nvSpPr>
          <p:cNvPr id="10" name="Text Placeholder 9"/>
          <p:cNvSpPr>
            <a:spLocks noGrp="1"/>
          </p:cNvSpPr>
          <p:nvPr>
            <p:ph type="body" sz="quarter" idx="3"/>
          </p:nvPr>
        </p:nvSpPr>
        <p:spPr/>
        <p:txBody>
          <a:bodyPr/>
          <a:p>
            <a:endParaRPr lang="en-US"/>
          </a:p>
        </p:txBody>
      </p:sp>
      <p:pic>
        <p:nvPicPr>
          <p:cNvPr id="4" name="Content Placeholder 3" descr="WhatsApp Image 2020-04-26 at 8.28.07 PM (1)"/>
          <p:cNvPicPr>
            <a:picLocks noChangeAspect="1"/>
          </p:cNvPicPr>
          <p:nvPr>
            <p:ph sz="half" idx="2"/>
          </p:nvPr>
        </p:nvPicPr>
        <p:blipFill>
          <a:blip r:embed="rId2"/>
          <a:stretch>
            <a:fillRect/>
          </a:stretch>
        </p:blipFill>
        <p:spPr>
          <a:xfrm>
            <a:off x="547370" y="1588135"/>
            <a:ext cx="1875790" cy="3194050"/>
          </a:xfrm>
          <a:prstGeom prst="rect">
            <a:avLst/>
          </a:prstGeom>
        </p:spPr>
      </p:pic>
      <p:pic>
        <p:nvPicPr>
          <p:cNvPr id="7" name="Picture 6" descr="person3(mobile)"/>
          <p:cNvPicPr>
            <a:picLocks noChangeAspect="1"/>
          </p:cNvPicPr>
          <p:nvPr/>
        </p:nvPicPr>
        <p:blipFill>
          <a:blip r:embed="rId3"/>
          <a:stretch>
            <a:fillRect/>
          </a:stretch>
        </p:blipFill>
        <p:spPr>
          <a:xfrm>
            <a:off x="2769235" y="1372870"/>
            <a:ext cx="1673860" cy="3624580"/>
          </a:xfrm>
          <a:prstGeom prst="rect">
            <a:avLst/>
          </a:prstGeom>
        </p:spPr>
      </p:pic>
      <p:pic>
        <p:nvPicPr>
          <p:cNvPr id="9" name="Content Placeholder 8" descr="WhatsApp Image 2020-04-26 at 8.28.07 PM (2)"/>
          <p:cNvPicPr>
            <a:picLocks noChangeAspect="1"/>
          </p:cNvPicPr>
          <p:nvPr>
            <p:ph sz="quarter" idx="4"/>
          </p:nvPr>
        </p:nvPicPr>
        <p:blipFill>
          <a:blip r:embed="rId4"/>
          <a:stretch>
            <a:fillRect/>
          </a:stretch>
        </p:blipFill>
        <p:spPr>
          <a:xfrm>
            <a:off x="7020560" y="1557655"/>
            <a:ext cx="1913255" cy="3255010"/>
          </a:xfrm>
          <a:prstGeom prst="rect">
            <a:avLst/>
          </a:prstGeom>
        </p:spPr>
      </p:pic>
      <p:pic>
        <p:nvPicPr>
          <p:cNvPr id="12" name="Picture 11" descr="WhatsApp Image 2020-04-26 at 8.28.07 PM (3)"/>
          <p:cNvPicPr>
            <a:picLocks noChangeAspect="1"/>
          </p:cNvPicPr>
          <p:nvPr/>
        </p:nvPicPr>
        <p:blipFill>
          <a:blip r:embed="rId5"/>
          <a:stretch>
            <a:fillRect/>
          </a:stretch>
        </p:blipFill>
        <p:spPr>
          <a:xfrm>
            <a:off x="4744720" y="1493520"/>
            <a:ext cx="2002155" cy="3405505"/>
          </a:xfrm>
          <a:prstGeom prst="rect">
            <a:avLst/>
          </a:prstGeom>
        </p:spPr>
      </p:pic>
    </p:spTree>
  </p:cSld>
  <p:clrMapOvr>
    <a:masterClrMapping/>
  </p:clrMapOvr>
  <p:transition spd="med"/>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rina">
  <a:themeElements>
    <a:clrScheme name="Marina">
      <a:dk1>
        <a:srgbClr val="000000"/>
      </a:dk1>
      <a:lt1>
        <a:srgbClr val="FFFFFF"/>
      </a:lt1>
      <a:dk2>
        <a:srgbClr val="A7A7A7"/>
      </a:dk2>
      <a:lt2>
        <a:srgbClr val="535353"/>
      </a:lt2>
      <a:accent1>
        <a:srgbClr val="0277BD"/>
      </a:accent1>
      <a:accent2>
        <a:srgbClr val="558B2F"/>
      </a:accent2>
      <a:accent3>
        <a:srgbClr val="009688"/>
      </a:accent3>
      <a:accent4>
        <a:srgbClr val="039BE5"/>
      </a:accent4>
      <a:accent5>
        <a:srgbClr val="8BC34A"/>
      </a:accent5>
      <a:accent6>
        <a:srgbClr val="FFEB38"/>
      </a:accent6>
      <a:hlink>
        <a:srgbClr val="0000FF"/>
      </a:hlink>
      <a:folHlink>
        <a:srgbClr val="FF00FF"/>
      </a:folHlink>
    </a:clrScheme>
    <a:fontScheme name="Marina">
      <a:majorFont>
        <a:latin typeface="Helvetica"/>
        <a:ea typeface="Helvetica"/>
        <a:cs typeface="Helvetica"/>
      </a:majorFont>
      <a:minorFont>
        <a:latin typeface="Arial"/>
        <a:ea typeface="Arial"/>
        <a:cs typeface="Arial"/>
      </a:minorFont>
    </a:fontScheme>
    <a:fmtScheme name="Mar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17C"/>
        </a:solidFill>
        <a:ln w="25400" cap="flat">
          <a:solidFill>
            <a:schemeClr val="accent1"/>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FFFFFF"/>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4365</Words>
  <Application>WPS Presentation</Application>
  <PresentationFormat>On-screen Show (16:9)</PresentationFormat>
  <Paragraphs>127</Paragraphs>
  <Slides>14</Slides>
  <Notes>0</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14</vt:i4>
      </vt:variant>
    </vt:vector>
  </HeadingPairs>
  <TitlesOfParts>
    <vt:vector size="31" baseType="lpstr">
      <vt:lpstr>Arial</vt:lpstr>
      <vt:lpstr>SimSun</vt:lpstr>
      <vt:lpstr>Wingdings</vt:lpstr>
      <vt:lpstr>Arial</vt:lpstr>
      <vt:lpstr>Roboto</vt:lpstr>
      <vt:lpstr>Roboto Slab</vt:lpstr>
      <vt:lpstr>Helvetica</vt:lpstr>
      <vt:lpstr>Times New Roman</vt:lpstr>
      <vt:lpstr>Calibri</vt:lpstr>
      <vt:lpstr>Times New Roman</vt:lpstr>
      <vt:lpstr>Microsoft YaHei</vt:lpstr>
      <vt:lpstr>Arial Unicode MS</vt:lpstr>
      <vt:lpstr>Roboto</vt:lpstr>
      <vt:lpstr>Calibri Light</vt:lpstr>
      <vt:lpstr>Calibri</vt:lpstr>
      <vt:lpstr>Art_mountaineering</vt:lpstr>
      <vt:lpstr>Office Theme</vt:lpstr>
      <vt:lpstr>#CODE19INDIA</vt:lpstr>
      <vt:lpstr>PROBLEM STATEMENT: Crowd analysis</vt:lpstr>
      <vt:lpstr>SOLUTION</vt:lpstr>
      <vt:lpstr>Wireframe for web</vt:lpstr>
      <vt:lpstr>PowerPoint 演示文稿</vt:lpstr>
      <vt:lpstr>PowerPoint 演示文稿</vt:lpstr>
      <vt:lpstr>PowerPoint 演示文稿</vt:lpstr>
      <vt:lpstr> WORKING PROTOTYPE</vt:lpstr>
      <vt:lpstr> ATTACHMENTS</vt:lpstr>
      <vt:lpstr>METHODOLOGY</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#CODE19INDIA</dc:title>
  <dc:creator/>
  <cp:lastModifiedBy>Rithik R Jain</cp:lastModifiedBy>
  <cp:revision>16</cp:revision>
  <dcterms:created xsi:type="dcterms:W3CDTF">2020-05-01T11:39:40Z</dcterms:created>
  <dcterms:modified xsi:type="dcterms:W3CDTF">2020-05-01T12:04:28Z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1033-11.2.0.9281</vt:lpwstr>
  </property>
</Properties>
</file>